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notesMasterIdLst>
    <p:notesMasterId r:id="rId18"/>
  </p:notesMasterIdLst>
  <p:sldIdLst>
    <p:sldId id="256" r:id="rId2"/>
    <p:sldId id="258" r:id="rId3"/>
    <p:sldId id="259" r:id="rId4"/>
    <p:sldId id="260" r:id="rId5"/>
    <p:sldId id="261" r:id="rId6"/>
    <p:sldId id="262" r:id="rId7"/>
    <p:sldId id="263" r:id="rId8"/>
    <p:sldId id="269" r:id="rId9"/>
    <p:sldId id="273" r:id="rId10"/>
    <p:sldId id="274" r:id="rId11"/>
    <p:sldId id="275" r:id="rId12"/>
    <p:sldId id="266" r:id="rId13"/>
    <p:sldId id="267" r:id="rId14"/>
    <p:sldId id="268" r:id="rId15"/>
    <p:sldId id="264" r:id="rId16"/>
    <p:sldId id="265"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CC0099"/>
    <a:srgbClr val="990099"/>
    <a:srgbClr val="996600"/>
    <a:srgbClr val="A50021"/>
    <a:srgbClr val="FF5050"/>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3669" autoAdjust="0"/>
  </p:normalViewPr>
  <p:slideViewPr>
    <p:cSldViewPr snapToGrid="0">
      <p:cViewPr>
        <p:scale>
          <a:sx n="64" d="100"/>
          <a:sy n="64" d="100"/>
        </p:scale>
        <p:origin x="-1782" y="-7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631439-3D3E-4CAF-AAB5-E548CA86D07E}" type="datetimeFigureOut">
              <a:rPr lang="en-GB" smtClean="0"/>
              <a:t>25/08/2014</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8D1B1A-8DBC-49E6-9724-1B1BD739DA63}" type="slidenum">
              <a:rPr lang="en-GB" smtClean="0"/>
              <a:t>‹#›</a:t>
            </a:fld>
            <a:endParaRPr lang="en-GB"/>
          </a:p>
        </p:txBody>
      </p:sp>
    </p:spTree>
    <p:extLst>
      <p:ext uri="{BB962C8B-B14F-4D97-AF65-F5344CB8AC3E}">
        <p14:creationId xmlns:p14="http://schemas.microsoft.com/office/powerpoint/2010/main" val="2463967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Slides 2</a:t>
            </a:r>
            <a:r>
              <a:rPr lang="en-GB" baseline="0" dirty="0" smtClean="0"/>
              <a:t> – 4</a:t>
            </a:r>
          </a:p>
          <a:p>
            <a:r>
              <a:rPr lang="en-GB" dirty="0" smtClean="0"/>
              <a:t>This</a:t>
            </a:r>
            <a:r>
              <a:rPr lang="en-GB" baseline="0" dirty="0" smtClean="0"/>
              <a:t> is a fun activity about changing perceptions. </a:t>
            </a:r>
          </a:p>
          <a:p>
            <a:r>
              <a:rPr lang="en-GB" baseline="0" dirty="0" smtClean="0"/>
              <a:t>Learners may be familiar with these images as they feature in a prominent psychological study. </a:t>
            </a:r>
          </a:p>
          <a:p>
            <a:r>
              <a:rPr lang="en-GB" baseline="0" dirty="0" smtClean="0"/>
              <a:t>They can use any previous knowledge to scaffold this task which will make it more light-hearted and fun. </a:t>
            </a:r>
            <a:endParaRPr lang="en-GB" dirty="0" smtClean="0"/>
          </a:p>
          <a:p>
            <a:endParaRPr lang="en-GB" dirty="0"/>
          </a:p>
        </p:txBody>
      </p:sp>
      <p:sp>
        <p:nvSpPr>
          <p:cNvPr id="4" name="Slide Number Placeholder 3"/>
          <p:cNvSpPr>
            <a:spLocks noGrp="1"/>
          </p:cNvSpPr>
          <p:nvPr>
            <p:ph type="sldNum" sz="quarter" idx="10"/>
          </p:nvPr>
        </p:nvSpPr>
        <p:spPr/>
        <p:txBody>
          <a:bodyPr/>
          <a:lstStyle/>
          <a:p>
            <a:fld id="{B48D1B1A-8DBC-49E6-9724-1B1BD739DA63}" type="slidenum">
              <a:rPr lang="en-GB" smtClean="0"/>
              <a:t>2</a:t>
            </a:fld>
            <a:endParaRPr lang="en-GB"/>
          </a:p>
        </p:txBody>
      </p:sp>
    </p:spTree>
    <p:extLst>
      <p:ext uri="{BB962C8B-B14F-4D97-AF65-F5344CB8AC3E}">
        <p14:creationId xmlns:p14="http://schemas.microsoft.com/office/powerpoint/2010/main" val="3834509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Slides</a:t>
            </a:r>
            <a:r>
              <a:rPr lang="en-GB" baseline="0" dirty="0" smtClean="0"/>
              <a:t> 5- 7</a:t>
            </a:r>
          </a:p>
          <a:p>
            <a:endParaRPr lang="en-GB" baseline="0" dirty="0" smtClean="0"/>
          </a:p>
          <a:p>
            <a:r>
              <a:rPr lang="en-GB" dirty="0" smtClean="0"/>
              <a:t>This activity</a:t>
            </a:r>
            <a:r>
              <a:rPr lang="en-GB" baseline="0" dirty="0" smtClean="0"/>
              <a:t> first asks learners to choose a plain speech description from the left hand side of the image. Learners may work together using any support deemed necessary.</a:t>
            </a:r>
          </a:p>
          <a:p>
            <a:endParaRPr lang="en-GB" dirty="0" smtClean="0"/>
          </a:p>
          <a:p>
            <a:r>
              <a:rPr lang="en-GB" dirty="0" smtClean="0"/>
              <a:t>The second part asks</a:t>
            </a:r>
            <a:r>
              <a:rPr lang="en-GB" baseline="0" dirty="0" smtClean="0"/>
              <a:t> them to consider poetic language, i.e. the metaphor. Learners decode and choose the metaphor from the right hand side of the image they think is most effective and say why. Discuss this with the class.</a:t>
            </a:r>
            <a:endParaRPr lang="en-GB" dirty="0" smtClean="0"/>
          </a:p>
          <a:p>
            <a:endParaRPr lang="en-GB" dirty="0"/>
          </a:p>
        </p:txBody>
      </p:sp>
      <p:sp>
        <p:nvSpPr>
          <p:cNvPr id="4" name="Slide Number Placeholder 3"/>
          <p:cNvSpPr>
            <a:spLocks noGrp="1"/>
          </p:cNvSpPr>
          <p:nvPr>
            <p:ph type="sldNum" sz="quarter" idx="10"/>
          </p:nvPr>
        </p:nvSpPr>
        <p:spPr/>
        <p:txBody>
          <a:bodyPr/>
          <a:lstStyle/>
          <a:p>
            <a:fld id="{B48D1B1A-8DBC-49E6-9724-1B1BD739DA63}" type="slidenum">
              <a:rPr lang="en-GB" smtClean="0"/>
              <a:t>5</a:t>
            </a:fld>
            <a:endParaRPr lang="en-GB"/>
          </a:p>
        </p:txBody>
      </p:sp>
    </p:spTree>
    <p:extLst>
      <p:ext uri="{BB962C8B-B14F-4D97-AF65-F5344CB8AC3E}">
        <p14:creationId xmlns:p14="http://schemas.microsoft.com/office/powerpoint/2010/main" val="3317508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Slides 9 – 12</a:t>
            </a:r>
          </a:p>
          <a:p>
            <a:endParaRPr lang="en-GB" dirty="0" smtClean="0"/>
          </a:p>
          <a:p>
            <a:r>
              <a:rPr lang="en-GB" dirty="0" smtClean="0"/>
              <a:t>Before</a:t>
            </a:r>
            <a:r>
              <a:rPr lang="en-GB" baseline="0" dirty="0" smtClean="0"/>
              <a:t> learners compose their own “I am” poems, these slides ask them to work in groups completing the sentences from the perspective of the sunflower. (You may use any other image or object) </a:t>
            </a:r>
          </a:p>
          <a:p>
            <a:r>
              <a:rPr lang="en-GB" baseline="0" dirty="0" smtClean="0"/>
              <a:t>Learners may do this activity like a game of “Consequences” where one person writes a line then passes it on to the next person to complete the next line.</a:t>
            </a:r>
          </a:p>
          <a:p>
            <a:r>
              <a:rPr lang="en-GB" baseline="0" dirty="0" smtClean="0"/>
              <a:t>After each slide bring the class together and discuss what they have written. What interesting language has been used?  What interesting perspectives did they think of?</a:t>
            </a:r>
            <a:endParaRPr lang="en-GB" dirty="0"/>
          </a:p>
        </p:txBody>
      </p:sp>
      <p:sp>
        <p:nvSpPr>
          <p:cNvPr id="4" name="Slide Number Placeholder 3"/>
          <p:cNvSpPr>
            <a:spLocks noGrp="1"/>
          </p:cNvSpPr>
          <p:nvPr>
            <p:ph type="sldNum" sz="quarter" idx="10"/>
          </p:nvPr>
        </p:nvSpPr>
        <p:spPr/>
        <p:txBody>
          <a:bodyPr/>
          <a:lstStyle/>
          <a:p>
            <a:fld id="{8A5934CC-D795-46F6-8889-61924175D5F7}" type="slidenum">
              <a:rPr lang="en-GB" smtClean="0"/>
              <a:t>8</a:t>
            </a:fld>
            <a:endParaRPr lang="en-GB"/>
          </a:p>
        </p:txBody>
      </p:sp>
    </p:spTree>
    <p:extLst>
      <p:ext uri="{BB962C8B-B14F-4D97-AF65-F5344CB8AC3E}">
        <p14:creationId xmlns:p14="http://schemas.microsoft.com/office/powerpoint/2010/main" val="680206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Slides 13 – 15</a:t>
            </a:r>
          </a:p>
          <a:p>
            <a:endParaRPr lang="en-GB" baseline="0" dirty="0" smtClean="0"/>
          </a:p>
          <a:p>
            <a:r>
              <a:rPr lang="en-GB" baseline="0" dirty="0" smtClean="0"/>
              <a:t>Now bring the class together. Using a selection of sentences from each group compose a whole class “I am” poem based on the perspective of the sunflower (or other object). </a:t>
            </a:r>
          </a:p>
          <a:p>
            <a:r>
              <a:rPr lang="en-GB" baseline="0" dirty="0" smtClean="0"/>
              <a:t>You may decide which sentences to use by asking each group to write their responses on flipchart paper, sticking these to the board/wall and asking the class to put a tick next to their favourite sentences. </a:t>
            </a:r>
            <a:endParaRPr lang="en-GB" dirty="0"/>
          </a:p>
        </p:txBody>
      </p:sp>
      <p:sp>
        <p:nvSpPr>
          <p:cNvPr id="4" name="Slide Number Placeholder 3"/>
          <p:cNvSpPr>
            <a:spLocks noGrp="1"/>
          </p:cNvSpPr>
          <p:nvPr>
            <p:ph type="sldNum" sz="quarter" idx="10"/>
          </p:nvPr>
        </p:nvSpPr>
        <p:spPr/>
        <p:txBody>
          <a:bodyPr/>
          <a:lstStyle/>
          <a:p>
            <a:fld id="{8A5934CC-D795-46F6-8889-61924175D5F7}" type="slidenum">
              <a:rPr lang="en-GB" smtClean="0"/>
              <a:t>12</a:t>
            </a:fld>
            <a:endParaRPr lang="en-GB"/>
          </a:p>
        </p:txBody>
      </p:sp>
    </p:spTree>
    <p:extLst>
      <p:ext uri="{BB962C8B-B14F-4D97-AF65-F5344CB8AC3E}">
        <p14:creationId xmlns:p14="http://schemas.microsoft.com/office/powerpoint/2010/main" val="4238930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Slides</a:t>
            </a:r>
            <a:r>
              <a:rPr lang="en-GB" baseline="0" dirty="0" smtClean="0"/>
              <a:t> 16-17</a:t>
            </a:r>
          </a:p>
          <a:p>
            <a:r>
              <a:rPr lang="en-GB" dirty="0" smtClean="0"/>
              <a:t>Using the structure of the “I am” poem in the last slides 13 - 15, learners write their own “I am” poem in the target language.</a:t>
            </a:r>
            <a:r>
              <a:rPr lang="en-GB" baseline="0" dirty="0" smtClean="0"/>
              <a:t> </a:t>
            </a:r>
          </a:p>
          <a:p>
            <a:r>
              <a:rPr lang="en-GB" baseline="0" dirty="0" smtClean="0"/>
              <a:t>You may provide images, like these, or a mystery box of objects as inspiration. If studying a text in the target language, learners may write their poems from the perspective of one of the characters. Learners may write their poem from the perspective of a more personal object or person they know.</a:t>
            </a:r>
            <a:endParaRPr lang="en-GB" dirty="0"/>
          </a:p>
        </p:txBody>
      </p:sp>
      <p:sp>
        <p:nvSpPr>
          <p:cNvPr id="4" name="Slide Number Placeholder 3"/>
          <p:cNvSpPr>
            <a:spLocks noGrp="1"/>
          </p:cNvSpPr>
          <p:nvPr>
            <p:ph type="sldNum" sz="quarter" idx="10"/>
          </p:nvPr>
        </p:nvSpPr>
        <p:spPr/>
        <p:txBody>
          <a:bodyPr/>
          <a:lstStyle/>
          <a:p>
            <a:fld id="{8A5934CC-D795-46F6-8889-61924175D5F7}" type="slidenum">
              <a:rPr lang="en-GB" smtClean="0"/>
              <a:t>15</a:t>
            </a:fld>
            <a:endParaRPr lang="en-GB"/>
          </a:p>
        </p:txBody>
      </p:sp>
    </p:spTree>
    <p:extLst>
      <p:ext uri="{BB962C8B-B14F-4D97-AF65-F5344CB8AC3E}">
        <p14:creationId xmlns:p14="http://schemas.microsoft.com/office/powerpoint/2010/main" val="42722191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DDA51639-B2D6-4652-B8C3-1B4C224A7BAF}" type="datetimeFigureOut">
              <a:rPr lang="en-US" dirty="0"/>
              <a:t>8/25/2014</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dirty="0"/>
              <a:t>8/25/2014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dirty="0"/>
              <a:t>8/25/2014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2FF5DD9-2C52-442D-92E2-8072C0C3D7CD}" type="datetimeFigureOut">
              <a:rPr lang="en-US" dirty="0"/>
              <a:t>8/25/2014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C44961B7-6B89-48AB-966F-622E2788EECC}" type="datetimeFigureOut">
              <a:rPr lang="en-US" dirty="0"/>
              <a:t>8/25/2014</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dirty="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dirty="0"/>
              <a:t>8/25/2014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dirty="0"/>
              <a:t>8/25/2014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dirty="0"/>
              <a:t>8/25/2014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dirty="0"/>
              <a:t>8/25/2014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smtClean="0"/>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1CF131DD-A141-4471-BCF9-C6073EDD7E20}" type="datetimeFigureOut">
              <a:rPr lang="en-US" dirty="0"/>
              <a:t>8/25/2014</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B334A90-EB03-42F3-8859-2C2B2724C058}" type="datetimeFigureOut">
              <a:rPr lang="en-US" dirty="0"/>
              <a:t>8/25/2014</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C48EC7-AF6A-48D3-8284-14BACBEBDD84}" type="datetimeFigureOut">
              <a:rPr lang="en-US" dirty="0"/>
              <a:t>8/25/2014</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Les </a:t>
            </a:r>
            <a:r>
              <a:rPr lang="en-GB" dirty="0" err="1" smtClean="0"/>
              <a:t>métaphores</a:t>
            </a:r>
            <a:endParaRPr lang="en-GB" dirty="0"/>
          </a:p>
        </p:txBody>
      </p:sp>
      <p:sp>
        <p:nvSpPr>
          <p:cNvPr id="3" name="Subtitle 2"/>
          <p:cNvSpPr>
            <a:spLocks noGrp="1"/>
          </p:cNvSpPr>
          <p:nvPr>
            <p:ph type="subTitle" idx="1"/>
          </p:nvPr>
        </p:nvSpPr>
        <p:spPr/>
        <p:txBody>
          <a:bodyPr/>
          <a:lstStyle/>
          <a:p>
            <a:r>
              <a:rPr lang="en-GB" dirty="0" smtClean="0"/>
              <a:t>Poetry Workshop</a:t>
            </a:r>
            <a:endParaRPr lang="en-GB" dirty="0"/>
          </a:p>
        </p:txBody>
      </p:sp>
    </p:spTree>
    <p:extLst>
      <p:ext uri="{BB962C8B-B14F-4D97-AF65-F5344CB8AC3E}">
        <p14:creationId xmlns:p14="http://schemas.microsoft.com/office/powerpoint/2010/main" val="3858318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679" y="319817"/>
            <a:ext cx="10058400" cy="1371600"/>
          </a:xfrm>
        </p:spPr>
        <p:txBody>
          <a:bodyPr>
            <a:normAutofit/>
          </a:bodyPr>
          <a:lstStyle/>
          <a:p>
            <a:pPr algn="ctr"/>
            <a:r>
              <a:rPr lang="en-GB" dirty="0" err="1" smtClean="0"/>
              <a:t>Mes</a:t>
            </a:r>
            <a:r>
              <a:rPr lang="en-GB" dirty="0" smtClean="0"/>
              <a:t> </a:t>
            </a:r>
            <a:r>
              <a:rPr lang="en-GB" dirty="0" err="1" smtClean="0"/>
              <a:t>espoirs</a:t>
            </a:r>
            <a:r>
              <a:rPr lang="en-GB" dirty="0" smtClean="0"/>
              <a:t> et </a:t>
            </a:r>
            <a:r>
              <a:rPr lang="en-GB" dirty="0" err="1" smtClean="0"/>
              <a:t>mes</a:t>
            </a:r>
            <a:r>
              <a:rPr lang="en-GB" dirty="0" smtClean="0"/>
              <a:t> </a:t>
            </a:r>
            <a:r>
              <a:rPr lang="en-GB" dirty="0" err="1" smtClean="0"/>
              <a:t>craintes</a:t>
            </a:r>
            <a:endParaRPr lang="en-GB" dirty="0"/>
          </a:p>
        </p:txBody>
      </p:sp>
      <p:sp>
        <p:nvSpPr>
          <p:cNvPr id="6" name="TextBox 5"/>
          <p:cNvSpPr txBox="1"/>
          <p:nvPr/>
        </p:nvSpPr>
        <p:spPr>
          <a:xfrm>
            <a:off x="508194" y="4372159"/>
            <a:ext cx="3216376" cy="646331"/>
          </a:xfrm>
          <a:prstGeom prst="rect">
            <a:avLst/>
          </a:prstGeom>
          <a:noFill/>
        </p:spPr>
        <p:txBody>
          <a:bodyPr wrap="square" rtlCol="0">
            <a:spAutoFit/>
          </a:bodyPr>
          <a:lstStyle/>
          <a:p>
            <a:pPr algn="ctr"/>
            <a:r>
              <a:rPr lang="en-GB" sz="3600" dirty="0" err="1" smtClean="0"/>
              <a:t>J’espère</a:t>
            </a:r>
            <a:r>
              <a:rPr lang="en-GB" sz="3600" dirty="0" smtClean="0"/>
              <a:t>…</a:t>
            </a:r>
            <a:endParaRPr lang="en-GB" sz="3600" dirty="0"/>
          </a:p>
        </p:txBody>
      </p:sp>
      <p:sp>
        <p:nvSpPr>
          <p:cNvPr id="7" name="TextBox 6"/>
          <p:cNvSpPr txBox="1"/>
          <p:nvPr/>
        </p:nvSpPr>
        <p:spPr>
          <a:xfrm>
            <a:off x="8564450" y="2865091"/>
            <a:ext cx="3090931" cy="1200329"/>
          </a:xfrm>
          <a:prstGeom prst="rect">
            <a:avLst/>
          </a:prstGeom>
          <a:noFill/>
        </p:spPr>
        <p:txBody>
          <a:bodyPr wrap="square" rtlCol="0">
            <a:spAutoFit/>
          </a:bodyPr>
          <a:lstStyle/>
          <a:p>
            <a:pPr algn="ctr"/>
            <a:r>
              <a:rPr lang="en-GB" sz="3600" dirty="0" err="1" smtClean="0"/>
              <a:t>J’ai</a:t>
            </a:r>
            <a:r>
              <a:rPr lang="en-GB" sz="3600" dirty="0" smtClean="0"/>
              <a:t> </a:t>
            </a:r>
            <a:r>
              <a:rPr lang="en-GB" sz="3600" dirty="0" err="1" smtClean="0"/>
              <a:t>peur</a:t>
            </a:r>
            <a:r>
              <a:rPr lang="en-GB" sz="3600" dirty="0" smtClean="0"/>
              <a:t> de…</a:t>
            </a:r>
            <a:endParaRPr lang="en-GB" sz="3600" dirty="0"/>
          </a:p>
        </p:txBody>
      </p:sp>
      <p:sp>
        <p:nvSpPr>
          <p:cNvPr id="8" name="TextBox 7"/>
          <p:cNvSpPr txBox="1"/>
          <p:nvPr/>
        </p:nvSpPr>
        <p:spPr>
          <a:xfrm>
            <a:off x="370029" y="2375131"/>
            <a:ext cx="3234620" cy="646331"/>
          </a:xfrm>
          <a:prstGeom prst="rect">
            <a:avLst/>
          </a:prstGeom>
          <a:noFill/>
        </p:spPr>
        <p:txBody>
          <a:bodyPr wrap="square" rtlCol="0">
            <a:spAutoFit/>
          </a:bodyPr>
          <a:lstStyle/>
          <a:p>
            <a:pPr algn="ctr"/>
            <a:r>
              <a:rPr lang="en-GB" sz="3600" dirty="0" smtClean="0"/>
              <a:t>Je </a:t>
            </a:r>
            <a:r>
              <a:rPr lang="en-GB" sz="3600" dirty="0" err="1" smtClean="0"/>
              <a:t>rêve</a:t>
            </a:r>
            <a:r>
              <a:rPr lang="en-GB" sz="3600" dirty="0" smtClean="0"/>
              <a:t> de…</a:t>
            </a:r>
            <a:endParaRPr lang="en-GB" sz="3600"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1995" y="2242727"/>
            <a:ext cx="4558781" cy="2813623"/>
          </a:xfrm>
          <a:prstGeom prst="rect">
            <a:avLst/>
          </a:prstGeom>
        </p:spPr>
      </p:pic>
    </p:spTree>
    <p:extLst>
      <p:ext uri="{BB962C8B-B14F-4D97-AF65-F5344CB8AC3E}">
        <p14:creationId xmlns:p14="http://schemas.microsoft.com/office/powerpoint/2010/main" val="3062569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679" y="319817"/>
            <a:ext cx="10058400" cy="1371600"/>
          </a:xfrm>
        </p:spPr>
        <p:txBody>
          <a:bodyPr>
            <a:normAutofit/>
          </a:bodyPr>
          <a:lstStyle/>
          <a:p>
            <a:pPr algn="ctr"/>
            <a:r>
              <a:rPr lang="en-GB" dirty="0" err="1" smtClean="0"/>
              <a:t>Mes</a:t>
            </a:r>
            <a:r>
              <a:rPr lang="en-GB" dirty="0" smtClean="0"/>
              <a:t> </a:t>
            </a:r>
            <a:r>
              <a:rPr lang="en-GB" dirty="0" err="1" smtClean="0"/>
              <a:t>désirs</a:t>
            </a:r>
            <a:endParaRPr lang="en-GB" dirty="0"/>
          </a:p>
        </p:txBody>
      </p:sp>
      <p:sp>
        <p:nvSpPr>
          <p:cNvPr id="6" name="TextBox 5"/>
          <p:cNvSpPr txBox="1"/>
          <p:nvPr/>
        </p:nvSpPr>
        <p:spPr>
          <a:xfrm>
            <a:off x="508194" y="4372159"/>
            <a:ext cx="3216376" cy="1200329"/>
          </a:xfrm>
          <a:prstGeom prst="rect">
            <a:avLst/>
          </a:prstGeom>
          <a:noFill/>
        </p:spPr>
        <p:txBody>
          <a:bodyPr wrap="square" rtlCol="0">
            <a:spAutoFit/>
          </a:bodyPr>
          <a:lstStyle/>
          <a:p>
            <a:pPr algn="ctr"/>
            <a:r>
              <a:rPr lang="en-GB" sz="3600" dirty="0" err="1" smtClean="0"/>
              <a:t>J’ai</a:t>
            </a:r>
            <a:r>
              <a:rPr lang="en-GB" sz="3600" dirty="0" smtClean="0"/>
              <a:t> </a:t>
            </a:r>
            <a:r>
              <a:rPr lang="en-GB" sz="3600" dirty="0" err="1" smtClean="0"/>
              <a:t>besoin</a:t>
            </a:r>
            <a:r>
              <a:rPr lang="en-GB" sz="3600" dirty="0" smtClean="0"/>
              <a:t> de…</a:t>
            </a:r>
            <a:endParaRPr lang="en-GB" sz="3600" dirty="0"/>
          </a:p>
        </p:txBody>
      </p:sp>
      <p:sp>
        <p:nvSpPr>
          <p:cNvPr id="7" name="TextBox 6"/>
          <p:cNvSpPr txBox="1"/>
          <p:nvPr/>
        </p:nvSpPr>
        <p:spPr>
          <a:xfrm>
            <a:off x="8564450" y="3511422"/>
            <a:ext cx="3090931" cy="646331"/>
          </a:xfrm>
          <a:prstGeom prst="rect">
            <a:avLst/>
          </a:prstGeom>
          <a:noFill/>
        </p:spPr>
        <p:txBody>
          <a:bodyPr wrap="square" rtlCol="0">
            <a:spAutoFit/>
          </a:bodyPr>
          <a:lstStyle/>
          <a:p>
            <a:pPr algn="ctr"/>
            <a:r>
              <a:rPr lang="en-GB" sz="3600" dirty="0" err="1" smtClean="0"/>
              <a:t>J’adore</a:t>
            </a:r>
            <a:r>
              <a:rPr lang="en-GB" sz="3600" dirty="0" smtClean="0"/>
              <a:t>…</a:t>
            </a:r>
            <a:endParaRPr lang="en-GB" sz="3600" dirty="0"/>
          </a:p>
        </p:txBody>
      </p:sp>
      <p:sp>
        <p:nvSpPr>
          <p:cNvPr id="8" name="TextBox 7"/>
          <p:cNvSpPr txBox="1"/>
          <p:nvPr/>
        </p:nvSpPr>
        <p:spPr>
          <a:xfrm>
            <a:off x="370029" y="2375131"/>
            <a:ext cx="3234620" cy="646331"/>
          </a:xfrm>
          <a:prstGeom prst="rect">
            <a:avLst/>
          </a:prstGeom>
          <a:noFill/>
        </p:spPr>
        <p:txBody>
          <a:bodyPr wrap="square" rtlCol="0">
            <a:spAutoFit/>
          </a:bodyPr>
          <a:lstStyle/>
          <a:p>
            <a:pPr algn="ctr"/>
            <a:r>
              <a:rPr lang="en-GB" sz="3600" dirty="0" smtClean="0"/>
              <a:t>Je </a:t>
            </a:r>
            <a:r>
              <a:rPr lang="en-GB" sz="3600" dirty="0" err="1" smtClean="0"/>
              <a:t>veux</a:t>
            </a:r>
            <a:r>
              <a:rPr lang="en-GB" sz="3600" dirty="0" smtClean="0"/>
              <a:t>…</a:t>
            </a:r>
            <a:endParaRPr lang="en-GB" sz="3600"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1995" y="2242727"/>
            <a:ext cx="4558781" cy="2813623"/>
          </a:xfrm>
          <a:prstGeom prst="rect">
            <a:avLst/>
          </a:prstGeom>
        </p:spPr>
      </p:pic>
    </p:spTree>
    <p:extLst>
      <p:ext uri="{BB962C8B-B14F-4D97-AF65-F5344CB8AC3E}">
        <p14:creationId xmlns:p14="http://schemas.microsoft.com/office/powerpoint/2010/main" val="70100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679" y="319817"/>
            <a:ext cx="10058400" cy="1371600"/>
          </a:xfrm>
        </p:spPr>
        <p:txBody>
          <a:bodyPr>
            <a:normAutofit/>
          </a:bodyPr>
          <a:lstStyle/>
          <a:p>
            <a:pPr algn="ctr"/>
            <a:r>
              <a:rPr lang="en-GB" dirty="0" smtClean="0"/>
              <a:t>Qui </a:t>
            </a:r>
            <a:r>
              <a:rPr lang="en-GB" dirty="0" err="1" smtClean="0"/>
              <a:t>suis</a:t>
            </a:r>
            <a:r>
              <a:rPr lang="en-GB" dirty="0" smtClean="0"/>
              <a:t>-je?</a:t>
            </a:r>
            <a:endParaRPr lang="en-GB" dirty="0"/>
          </a:p>
        </p:txBody>
      </p:sp>
      <p:sp>
        <p:nvSpPr>
          <p:cNvPr id="3" name="TextBox 2"/>
          <p:cNvSpPr txBox="1"/>
          <p:nvPr/>
        </p:nvSpPr>
        <p:spPr>
          <a:xfrm>
            <a:off x="3639575" y="1449400"/>
            <a:ext cx="9473784" cy="5355312"/>
          </a:xfrm>
          <a:prstGeom prst="rect">
            <a:avLst/>
          </a:prstGeom>
          <a:noFill/>
        </p:spPr>
        <p:txBody>
          <a:bodyPr wrap="square" rtlCol="0">
            <a:spAutoFit/>
          </a:bodyPr>
          <a:lstStyle/>
          <a:p>
            <a:pPr>
              <a:lnSpc>
                <a:spcPct val="150000"/>
              </a:lnSpc>
            </a:pPr>
            <a:r>
              <a:rPr lang="en-GB" sz="3200" dirty="0" smtClean="0"/>
              <a:t>Je </a:t>
            </a:r>
            <a:r>
              <a:rPr lang="en-GB" sz="3200" dirty="0" err="1" smtClean="0"/>
              <a:t>suis</a:t>
            </a:r>
            <a:r>
              <a:rPr lang="en-GB" sz="3200" dirty="0" smtClean="0"/>
              <a:t>	 _______________ </a:t>
            </a:r>
          </a:p>
          <a:p>
            <a:pPr>
              <a:lnSpc>
                <a:spcPct val="150000"/>
              </a:lnSpc>
            </a:pPr>
            <a:r>
              <a:rPr lang="en-GB" sz="3200" dirty="0" smtClean="0"/>
              <a:t>Je </a:t>
            </a:r>
            <a:r>
              <a:rPr lang="en-GB" sz="3200" dirty="0" err="1" smtClean="0"/>
              <a:t>vois</a:t>
            </a:r>
            <a:r>
              <a:rPr lang="en-GB" sz="3200" dirty="0" smtClean="0"/>
              <a:t> </a:t>
            </a:r>
            <a:r>
              <a:rPr lang="en-GB" sz="3200" dirty="0" smtClean="0"/>
              <a:t>_______________</a:t>
            </a:r>
            <a:endParaRPr lang="en-GB" sz="3200" dirty="0" smtClean="0"/>
          </a:p>
          <a:p>
            <a:pPr>
              <a:lnSpc>
                <a:spcPct val="150000"/>
              </a:lnSpc>
            </a:pPr>
            <a:r>
              <a:rPr lang="en-GB" sz="3200" dirty="0" err="1" smtClean="0"/>
              <a:t>J’entends</a:t>
            </a:r>
            <a:r>
              <a:rPr lang="en-GB" sz="3200" dirty="0" smtClean="0"/>
              <a:t> </a:t>
            </a:r>
            <a:r>
              <a:rPr lang="en-GB" sz="3200" dirty="0" smtClean="0"/>
              <a:t>_________________</a:t>
            </a:r>
          </a:p>
          <a:p>
            <a:pPr>
              <a:lnSpc>
                <a:spcPct val="150000"/>
              </a:lnSpc>
            </a:pPr>
            <a:r>
              <a:rPr lang="en-GB" sz="3200" dirty="0" smtClean="0"/>
              <a:t>Je </a:t>
            </a:r>
            <a:r>
              <a:rPr lang="en-GB" sz="3200" dirty="0" err="1" smtClean="0"/>
              <a:t>sens</a:t>
            </a:r>
            <a:r>
              <a:rPr lang="en-GB" sz="3200" dirty="0" smtClean="0"/>
              <a:t> __________________</a:t>
            </a:r>
          </a:p>
          <a:p>
            <a:pPr>
              <a:lnSpc>
                <a:spcPct val="150000"/>
              </a:lnSpc>
            </a:pPr>
            <a:r>
              <a:rPr lang="en-GB" sz="3200" dirty="0" smtClean="0"/>
              <a:t>Je </a:t>
            </a:r>
            <a:r>
              <a:rPr lang="en-GB" sz="3200" dirty="0" err="1" smtClean="0"/>
              <a:t>go</a:t>
            </a:r>
            <a:r>
              <a:rPr lang="en-GB" sz="3200" dirty="0" err="1"/>
              <a:t>û</a:t>
            </a:r>
            <a:r>
              <a:rPr lang="en-GB" sz="3200" dirty="0" err="1" smtClean="0"/>
              <a:t>te</a:t>
            </a:r>
            <a:r>
              <a:rPr lang="en-GB" sz="3200" dirty="0" smtClean="0"/>
              <a:t> ________________</a:t>
            </a:r>
            <a:endParaRPr lang="en-GB" sz="3200" dirty="0" smtClean="0"/>
          </a:p>
          <a:p>
            <a:pPr>
              <a:lnSpc>
                <a:spcPct val="150000"/>
              </a:lnSpc>
            </a:pPr>
            <a:r>
              <a:rPr lang="en-GB" sz="3200" dirty="0" smtClean="0"/>
              <a:t>Je </a:t>
            </a:r>
            <a:r>
              <a:rPr lang="en-GB" sz="3200" dirty="0" err="1" smtClean="0"/>
              <a:t>touche</a:t>
            </a:r>
            <a:r>
              <a:rPr lang="en-GB" sz="3200" dirty="0" smtClean="0"/>
              <a:t> </a:t>
            </a:r>
            <a:r>
              <a:rPr lang="en-GB" sz="3200" dirty="0" smtClean="0"/>
              <a:t>_______________</a:t>
            </a:r>
          </a:p>
          <a:p>
            <a:pPr>
              <a:lnSpc>
                <a:spcPct val="150000"/>
              </a:lnSpc>
            </a:pPr>
            <a:r>
              <a:rPr lang="en-GB" sz="3200" dirty="0" smtClean="0"/>
              <a:t>Je </a:t>
            </a:r>
            <a:r>
              <a:rPr lang="en-GB" sz="3200" dirty="0" err="1" smtClean="0"/>
              <a:t>suis</a:t>
            </a:r>
            <a:r>
              <a:rPr lang="en-GB" sz="3200" dirty="0" smtClean="0"/>
              <a:t> </a:t>
            </a:r>
            <a:r>
              <a:rPr lang="en-GB" sz="3200" dirty="0" smtClean="0"/>
              <a:t>_______________</a:t>
            </a:r>
            <a:endParaRPr lang="en-GB" sz="32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721" y="328203"/>
            <a:ext cx="3079531" cy="1900648"/>
          </a:xfrm>
          <a:prstGeom prst="rect">
            <a:avLst/>
          </a:prstGeom>
        </p:spPr>
      </p:pic>
    </p:spTree>
    <p:extLst>
      <p:ext uri="{BB962C8B-B14F-4D97-AF65-F5344CB8AC3E}">
        <p14:creationId xmlns:p14="http://schemas.microsoft.com/office/powerpoint/2010/main" val="38344168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94407" y="1342769"/>
            <a:ext cx="9473784" cy="4524315"/>
          </a:xfrm>
          <a:prstGeom prst="rect">
            <a:avLst/>
          </a:prstGeom>
          <a:noFill/>
        </p:spPr>
        <p:txBody>
          <a:bodyPr wrap="square" rtlCol="0">
            <a:spAutoFit/>
          </a:bodyPr>
          <a:lstStyle/>
          <a:p>
            <a:pPr>
              <a:lnSpc>
                <a:spcPct val="150000"/>
              </a:lnSpc>
            </a:pPr>
            <a:r>
              <a:rPr lang="en-GB" sz="3200" dirty="0" err="1" smtClean="0"/>
              <a:t>J’imagine</a:t>
            </a:r>
            <a:r>
              <a:rPr lang="en-GB" sz="3200" dirty="0" smtClean="0"/>
              <a:t> _______________ </a:t>
            </a:r>
            <a:endParaRPr lang="en-GB" sz="3200" dirty="0" smtClean="0"/>
          </a:p>
          <a:p>
            <a:pPr>
              <a:lnSpc>
                <a:spcPct val="150000"/>
              </a:lnSpc>
            </a:pPr>
            <a:r>
              <a:rPr lang="en-GB" sz="3200" dirty="0" smtClean="0"/>
              <a:t>Je </a:t>
            </a:r>
            <a:r>
              <a:rPr lang="en-GB" sz="3200" dirty="0" err="1" smtClean="0"/>
              <a:t>connais</a:t>
            </a:r>
            <a:r>
              <a:rPr lang="en-GB" sz="3200" dirty="0" smtClean="0"/>
              <a:t> _______________</a:t>
            </a:r>
            <a:endParaRPr lang="en-GB" sz="3200" dirty="0" smtClean="0"/>
          </a:p>
          <a:p>
            <a:pPr>
              <a:lnSpc>
                <a:spcPct val="150000"/>
              </a:lnSpc>
            </a:pPr>
            <a:r>
              <a:rPr lang="en-GB" sz="3200" dirty="0" smtClean="0"/>
              <a:t>Je me </a:t>
            </a:r>
            <a:r>
              <a:rPr lang="en-GB" sz="3200" dirty="0" err="1" smtClean="0"/>
              <a:t>sens</a:t>
            </a:r>
            <a:r>
              <a:rPr lang="en-GB" sz="3200" dirty="0" smtClean="0"/>
              <a:t> </a:t>
            </a:r>
            <a:r>
              <a:rPr lang="en-GB" sz="3200" dirty="0" smtClean="0"/>
              <a:t>_________________</a:t>
            </a:r>
          </a:p>
          <a:p>
            <a:pPr>
              <a:lnSpc>
                <a:spcPct val="150000"/>
              </a:lnSpc>
            </a:pPr>
            <a:r>
              <a:rPr lang="en-GB" sz="3200" dirty="0" err="1" smtClean="0"/>
              <a:t>J’ai</a:t>
            </a:r>
            <a:r>
              <a:rPr lang="en-GB" sz="3200" dirty="0" smtClean="0"/>
              <a:t> </a:t>
            </a:r>
            <a:r>
              <a:rPr lang="en-GB" sz="3200" dirty="0" err="1" smtClean="0"/>
              <a:t>peur</a:t>
            </a:r>
            <a:r>
              <a:rPr lang="en-GB" sz="3200" dirty="0" smtClean="0"/>
              <a:t> de</a:t>
            </a:r>
            <a:r>
              <a:rPr lang="en-GB" sz="3200" dirty="0" smtClean="0"/>
              <a:t>__________________</a:t>
            </a:r>
            <a:endParaRPr lang="en-GB" sz="3200" dirty="0" smtClean="0"/>
          </a:p>
          <a:p>
            <a:pPr>
              <a:lnSpc>
                <a:spcPct val="150000"/>
              </a:lnSpc>
            </a:pPr>
            <a:r>
              <a:rPr lang="en-GB" sz="3200" dirty="0" err="1" smtClean="0"/>
              <a:t>J’ai</a:t>
            </a:r>
            <a:r>
              <a:rPr lang="en-GB" sz="3200" dirty="0" smtClean="0"/>
              <a:t> </a:t>
            </a:r>
            <a:r>
              <a:rPr lang="en-GB" sz="3200" dirty="0" err="1" smtClean="0"/>
              <a:t>besoin</a:t>
            </a:r>
            <a:r>
              <a:rPr lang="en-GB" sz="3200" dirty="0" smtClean="0"/>
              <a:t> de </a:t>
            </a:r>
            <a:r>
              <a:rPr lang="en-GB" sz="3200" dirty="0" smtClean="0"/>
              <a:t>_______________</a:t>
            </a:r>
          </a:p>
          <a:p>
            <a:pPr>
              <a:lnSpc>
                <a:spcPct val="150000"/>
              </a:lnSpc>
            </a:pPr>
            <a:r>
              <a:rPr lang="en-GB" sz="3200" dirty="0" smtClean="0"/>
              <a:t>Je </a:t>
            </a:r>
            <a:r>
              <a:rPr lang="en-GB" sz="3200" dirty="0" err="1" smtClean="0"/>
              <a:t>suis</a:t>
            </a:r>
            <a:r>
              <a:rPr lang="en-GB" sz="3200" dirty="0" smtClean="0"/>
              <a:t> _______________</a:t>
            </a:r>
            <a:endParaRPr lang="en-GB" sz="32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721" y="328203"/>
            <a:ext cx="3079531" cy="1900648"/>
          </a:xfrm>
          <a:prstGeom prst="rect">
            <a:avLst/>
          </a:prstGeom>
        </p:spPr>
      </p:pic>
    </p:spTree>
    <p:extLst>
      <p:ext uri="{BB962C8B-B14F-4D97-AF65-F5344CB8AC3E}">
        <p14:creationId xmlns:p14="http://schemas.microsoft.com/office/powerpoint/2010/main" val="1261889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679" y="319817"/>
            <a:ext cx="10058400" cy="1371600"/>
          </a:xfrm>
        </p:spPr>
        <p:txBody>
          <a:bodyPr>
            <a:normAutofit/>
          </a:bodyPr>
          <a:lstStyle/>
          <a:p>
            <a:pPr algn="ctr"/>
            <a:r>
              <a:rPr lang="en-GB" dirty="0" smtClean="0"/>
              <a:t>Who am I?</a:t>
            </a:r>
            <a:endParaRPr lang="en-GB" dirty="0"/>
          </a:p>
        </p:txBody>
      </p:sp>
      <p:sp>
        <p:nvSpPr>
          <p:cNvPr id="3" name="TextBox 2"/>
          <p:cNvSpPr txBox="1"/>
          <p:nvPr/>
        </p:nvSpPr>
        <p:spPr>
          <a:xfrm>
            <a:off x="3909397" y="1848071"/>
            <a:ext cx="9473784" cy="4616648"/>
          </a:xfrm>
          <a:prstGeom prst="rect">
            <a:avLst/>
          </a:prstGeom>
          <a:noFill/>
        </p:spPr>
        <p:txBody>
          <a:bodyPr wrap="square" rtlCol="0">
            <a:spAutoFit/>
          </a:bodyPr>
          <a:lstStyle/>
          <a:p>
            <a:pPr>
              <a:lnSpc>
                <a:spcPct val="150000"/>
              </a:lnSpc>
            </a:pPr>
            <a:r>
              <a:rPr lang="en-GB" sz="3200" dirty="0" smtClean="0"/>
              <a:t>Je </a:t>
            </a:r>
            <a:r>
              <a:rPr lang="en-GB" sz="3200" dirty="0" err="1" smtClean="0"/>
              <a:t>veux</a:t>
            </a:r>
            <a:r>
              <a:rPr lang="en-GB" sz="3200" dirty="0" smtClean="0"/>
              <a:t> _______________ </a:t>
            </a:r>
            <a:endParaRPr lang="en-GB" sz="3200" dirty="0" smtClean="0"/>
          </a:p>
          <a:p>
            <a:pPr>
              <a:lnSpc>
                <a:spcPct val="150000"/>
              </a:lnSpc>
            </a:pPr>
            <a:r>
              <a:rPr lang="en-GB" sz="3200" dirty="0" smtClean="0"/>
              <a:t>Je </a:t>
            </a:r>
            <a:r>
              <a:rPr lang="en-GB" sz="3200" dirty="0" err="1" smtClean="0"/>
              <a:t>pense</a:t>
            </a:r>
            <a:r>
              <a:rPr lang="en-GB" sz="3200" dirty="0" smtClean="0"/>
              <a:t> </a:t>
            </a:r>
            <a:r>
              <a:rPr lang="en-GB" sz="3200" dirty="0"/>
              <a:t>à </a:t>
            </a:r>
            <a:r>
              <a:rPr lang="en-GB" sz="3200" dirty="0" smtClean="0"/>
              <a:t>_______________</a:t>
            </a:r>
          </a:p>
          <a:p>
            <a:pPr>
              <a:lnSpc>
                <a:spcPct val="150000"/>
              </a:lnSpc>
            </a:pPr>
            <a:r>
              <a:rPr lang="en-GB" sz="3200" dirty="0"/>
              <a:t>Je </a:t>
            </a:r>
            <a:r>
              <a:rPr lang="en-GB" sz="3200" dirty="0" err="1"/>
              <a:t>rêve</a:t>
            </a:r>
            <a:r>
              <a:rPr lang="en-GB" sz="3200" dirty="0"/>
              <a:t> </a:t>
            </a:r>
            <a:r>
              <a:rPr lang="en-GB" sz="3200" dirty="0" smtClean="0"/>
              <a:t>de</a:t>
            </a:r>
            <a:r>
              <a:rPr lang="en-GB" sz="3200" dirty="0" smtClean="0"/>
              <a:t>_________________</a:t>
            </a:r>
            <a:endParaRPr lang="en-GB" sz="3200" dirty="0" smtClean="0"/>
          </a:p>
          <a:p>
            <a:pPr>
              <a:lnSpc>
                <a:spcPct val="150000"/>
              </a:lnSpc>
            </a:pPr>
            <a:r>
              <a:rPr lang="en-GB" sz="3200" dirty="0" err="1" smtClean="0"/>
              <a:t>J’adore</a:t>
            </a:r>
            <a:r>
              <a:rPr lang="en-GB" sz="3200" dirty="0" smtClean="0"/>
              <a:t> __________________</a:t>
            </a:r>
            <a:endParaRPr lang="en-GB" sz="3200" dirty="0" smtClean="0"/>
          </a:p>
          <a:p>
            <a:pPr>
              <a:lnSpc>
                <a:spcPct val="150000"/>
              </a:lnSpc>
            </a:pPr>
            <a:r>
              <a:rPr lang="fr-LU" sz="3200" dirty="0" smtClean="0"/>
              <a:t>J’esp</a:t>
            </a:r>
            <a:r>
              <a:rPr lang="en-GB" sz="3200" dirty="0"/>
              <a:t>è</a:t>
            </a:r>
            <a:r>
              <a:rPr lang="fr-LU" sz="3200" dirty="0" err="1" smtClean="0"/>
              <a:t>re</a:t>
            </a:r>
            <a:r>
              <a:rPr lang="en-GB" sz="3200" dirty="0" smtClean="0"/>
              <a:t>  </a:t>
            </a:r>
            <a:r>
              <a:rPr lang="en-GB" sz="3200" dirty="0" smtClean="0"/>
              <a:t>_______________</a:t>
            </a:r>
          </a:p>
          <a:p>
            <a:pPr>
              <a:lnSpc>
                <a:spcPct val="150000"/>
              </a:lnSpc>
            </a:pPr>
            <a:r>
              <a:rPr lang="en-GB" sz="3200" dirty="0" smtClean="0"/>
              <a:t>Je </a:t>
            </a:r>
            <a:r>
              <a:rPr lang="en-GB" sz="3200" dirty="0" err="1" smtClean="0"/>
              <a:t>suis</a:t>
            </a:r>
            <a:r>
              <a:rPr lang="en-GB" sz="3200" dirty="0" smtClean="0"/>
              <a:t> _______________</a:t>
            </a:r>
            <a:endParaRPr lang="en-GB" sz="32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721" y="328203"/>
            <a:ext cx="3079531" cy="1900648"/>
          </a:xfrm>
          <a:prstGeom prst="rect">
            <a:avLst/>
          </a:prstGeom>
        </p:spPr>
      </p:pic>
    </p:spTree>
    <p:extLst>
      <p:ext uri="{BB962C8B-B14F-4D97-AF65-F5344CB8AC3E}">
        <p14:creationId xmlns:p14="http://schemas.microsoft.com/office/powerpoint/2010/main" val="17525074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Pencil, Notebook, Writing, Notes, Paper, Flowers, Wri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3031" y="3373932"/>
            <a:ext cx="3955089" cy="296631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Money, Currency, Euro, Pay, Buy, Wallet, Bank, Purcha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7764" y="312524"/>
            <a:ext cx="4436056" cy="295275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Coffee Cup, Cup, Coffee, Breakfast, Aroma, Mug, Café"/>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262" y="407585"/>
            <a:ext cx="4170003" cy="276262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Lost, Teddy, Bear, Toy, Sadness, Pet, Symbol, Rai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8763" y="3568959"/>
            <a:ext cx="3908996" cy="288899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Gold Medal Winner, Swimming, Competition, Cham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65660" y="952500"/>
            <a:ext cx="4255976" cy="283288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2" descr="Caterpillar, Butterfly, Animal, Insect, Natur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87978" y="3686661"/>
            <a:ext cx="3538117" cy="2653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2934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descr="Amuse, Amusement, Bright, Carnival, Carousel, Childho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2049" y="3269388"/>
            <a:ext cx="4851112" cy="322902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Child, Kid, Boy, Snack, Lollypops, Lollipop, Rainb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573" y="1041332"/>
            <a:ext cx="2952175" cy="445611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Residential Development, Homes, Blocks Of Flats"/>
          <p:cNvPicPr>
            <a:picLocks noChangeAspect="1" noChangeArrowheads="1"/>
          </p:cNvPicPr>
          <p:nvPr/>
        </p:nvPicPr>
        <p:blipFill rotWithShape="1">
          <a:blip r:embed="rId4">
            <a:extLst>
              <a:ext uri="{28A0092B-C50C-407E-A947-70E740481C1C}">
                <a14:useLocalDpi xmlns:a14="http://schemas.microsoft.com/office/drawing/2010/main" val="0"/>
              </a:ext>
            </a:extLst>
          </a:blip>
          <a:srcRect b="21570"/>
          <a:stretch/>
        </p:blipFill>
        <p:spPr bwMode="auto">
          <a:xfrm>
            <a:off x="3147322" y="640488"/>
            <a:ext cx="5254625" cy="2743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Fabio Coentrao, Player, Athlete, Soccer, Football, G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42299" y="486500"/>
            <a:ext cx="2813662" cy="278288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Eagle, Portrait, Brown, Bird, Bird Of Prey, Fly, Bea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96495" y="3383688"/>
            <a:ext cx="3665554" cy="2800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5568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smtClean="0"/>
              <a:t>Les perceptions I:</a:t>
            </a:r>
            <a:br>
              <a:rPr lang="en-GB" dirty="0" smtClean="0"/>
            </a:br>
            <a:r>
              <a:rPr lang="en-GB" dirty="0" err="1" smtClean="0"/>
              <a:t>Qu’est-ce</a:t>
            </a:r>
            <a:r>
              <a:rPr lang="en-GB" dirty="0" smtClean="0"/>
              <a:t> </a:t>
            </a:r>
            <a:r>
              <a:rPr lang="en-GB" dirty="0" err="1" smtClean="0"/>
              <a:t>que</a:t>
            </a:r>
            <a:r>
              <a:rPr lang="en-GB" dirty="0" smtClean="0"/>
              <a:t> </a:t>
            </a:r>
            <a:r>
              <a:rPr lang="en-GB" dirty="0" err="1" smtClean="0"/>
              <a:t>vous</a:t>
            </a:r>
            <a:r>
              <a:rPr lang="en-GB" dirty="0" smtClean="0"/>
              <a:t> </a:t>
            </a:r>
            <a:r>
              <a:rPr lang="en-GB" dirty="0" err="1" smtClean="0"/>
              <a:t>voyez</a:t>
            </a:r>
            <a:r>
              <a:rPr lang="en-GB" dirty="0" smtClean="0"/>
              <a:t>?</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8552" y="2500111"/>
            <a:ext cx="5354896" cy="3611202"/>
          </a:xfrm>
          <a:prstGeom prst="rect">
            <a:avLst/>
          </a:prstGeom>
        </p:spPr>
      </p:pic>
      <p:sp>
        <p:nvSpPr>
          <p:cNvPr id="6" name="TextBox 5"/>
          <p:cNvSpPr txBox="1"/>
          <p:nvPr/>
        </p:nvSpPr>
        <p:spPr>
          <a:xfrm>
            <a:off x="450761" y="2794715"/>
            <a:ext cx="2717441" cy="1323439"/>
          </a:xfrm>
          <a:prstGeom prst="rect">
            <a:avLst/>
          </a:prstGeom>
          <a:noFill/>
        </p:spPr>
        <p:txBody>
          <a:bodyPr wrap="square" rtlCol="0">
            <a:spAutoFit/>
          </a:bodyPr>
          <a:lstStyle/>
          <a:p>
            <a:pPr algn="ctr"/>
            <a:r>
              <a:rPr lang="en-GB" sz="4000" dirty="0" err="1" smtClean="0"/>
              <a:t>C’est</a:t>
            </a:r>
            <a:r>
              <a:rPr lang="en-GB" sz="4000" dirty="0" smtClean="0"/>
              <a:t> un canard…</a:t>
            </a:r>
            <a:endParaRPr lang="en-GB" sz="4000" dirty="0"/>
          </a:p>
        </p:txBody>
      </p:sp>
      <p:sp>
        <p:nvSpPr>
          <p:cNvPr id="7" name="TextBox 6"/>
          <p:cNvSpPr txBox="1"/>
          <p:nvPr/>
        </p:nvSpPr>
        <p:spPr>
          <a:xfrm>
            <a:off x="8773448" y="2794715"/>
            <a:ext cx="2717441" cy="1323439"/>
          </a:xfrm>
          <a:prstGeom prst="rect">
            <a:avLst/>
          </a:prstGeom>
          <a:noFill/>
        </p:spPr>
        <p:txBody>
          <a:bodyPr wrap="square" rtlCol="0">
            <a:spAutoFit/>
          </a:bodyPr>
          <a:lstStyle/>
          <a:p>
            <a:pPr algn="ctr"/>
            <a:r>
              <a:rPr lang="en-GB" sz="4000" dirty="0" smtClean="0"/>
              <a:t>…</a:t>
            </a:r>
            <a:r>
              <a:rPr lang="en-GB" sz="4000" dirty="0" err="1" smtClean="0"/>
              <a:t>ou</a:t>
            </a:r>
            <a:r>
              <a:rPr lang="en-GB" sz="4000" dirty="0" smtClean="0"/>
              <a:t> un lapin?</a:t>
            </a:r>
            <a:endParaRPr lang="en-GB" sz="4000" dirty="0"/>
          </a:p>
        </p:txBody>
      </p:sp>
    </p:spTree>
    <p:extLst>
      <p:ext uri="{BB962C8B-B14F-4D97-AF65-F5344CB8AC3E}">
        <p14:creationId xmlns:p14="http://schemas.microsoft.com/office/powerpoint/2010/main" val="180953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smtClean="0"/>
              <a:t>Les perceptions I:</a:t>
            </a:r>
            <a:br>
              <a:rPr lang="en-GB" dirty="0" smtClean="0"/>
            </a:br>
            <a:r>
              <a:rPr lang="en-GB" dirty="0" err="1" smtClean="0"/>
              <a:t>Qu’est-ce</a:t>
            </a:r>
            <a:r>
              <a:rPr lang="en-GB" dirty="0" smtClean="0"/>
              <a:t> </a:t>
            </a:r>
            <a:r>
              <a:rPr lang="en-GB" dirty="0" err="1" smtClean="0"/>
              <a:t>que</a:t>
            </a:r>
            <a:r>
              <a:rPr lang="en-GB" dirty="0" smtClean="0"/>
              <a:t> </a:t>
            </a:r>
            <a:r>
              <a:rPr lang="en-GB" dirty="0" err="1" smtClean="0"/>
              <a:t>vous</a:t>
            </a:r>
            <a:r>
              <a:rPr lang="en-GB" dirty="0" smtClean="0"/>
              <a:t> </a:t>
            </a:r>
            <a:r>
              <a:rPr lang="en-GB" dirty="0" err="1" smtClean="0"/>
              <a:t>voyez</a:t>
            </a:r>
            <a:r>
              <a:rPr lang="en-GB" dirty="0" smtClean="0"/>
              <a:t>?</a:t>
            </a:r>
            <a:endParaRPr lang="en-GB" dirty="0"/>
          </a:p>
        </p:txBody>
      </p:sp>
      <p:sp>
        <p:nvSpPr>
          <p:cNvPr id="6" name="TextBox 5"/>
          <p:cNvSpPr txBox="1"/>
          <p:nvPr/>
        </p:nvSpPr>
        <p:spPr>
          <a:xfrm>
            <a:off x="193184" y="2807593"/>
            <a:ext cx="3155324" cy="1323439"/>
          </a:xfrm>
          <a:prstGeom prst="rect">
            <a:avLst/>
          </a:prstGeom>
          <a:noFill/>
        </p:spPr>
        <p:txBody>
          <a:bodyPr wrap="square" rtlCol="0">
            <a:spAutoFit/>
          </a:bodyPr>
          <a:lstStyle/>
          <a:p>
            <a:pPr algn="ctr"/>
            <a:r>
              <a:rPr lang="en-GB" sz="4000" dirty="0" err="1" smtClean="0"/>
              <a:t>C’est</a:t>
            </a:r>
            <a:r>
              <a:rPr lang="en-GB" sz="4000" dirty="0" smtClean="0"/>
              <a:t> </a:t>
            </a:r>
            <a:r>
              <a:rPr lang="en-GB" sz="4000" dirty="0" err="1" smtClean="0"/>
              <a:t>une</a:t>
            </a:r>
            <a:r>
              <a:rPr lang="en-GB" sz="4000" dirty="0" smtClean="0"/>
              <a:t> </a:t>
            </a:r>
            <a:r>
              <a:rPr lang="en-GB" sz="4000" dirty="0" err="1" smtClean="0"/>
              <a:t>jeune</a:t>
            </a:r>
            <a:r>
              <a:rPr lang="en-GB" sz="4000" dirty="0" smtClean="0"/>
              <a:t> </a:t>
            </a:r>
            <a:r>
              <a:rPr lang="en-GB" sz="4000" dirty="0" err="1" smtClean="0"/>
              <a:t>fille</a:t>
            </a:r>
            <a:r>
              <a:rPr lang="en-GB" sz="4000" dirty="0" smtClean="0"/>
              <a:t>…</a:t>
            </a:r>
            <a:endParaRPr lang="en-GB" sz="4000" dirty="0"/>
          </a:p>
        </p:txBody>
      </p:sp>
      <p:sp>
        <p:nvSpPr>
          <p:cNvPr id="7" name="TextBox 6"/>
          <p:cNvSpPr txBox="1"/>
          <p:nvPr/>
        </p:nvSpPr>
        <p:spPr>
          <a:xfrm>
            <a:off x="8773448" y="2794715"/>
            <a:ext cx="2717441" cy="1938992"/>
          </a:xfrm>
          <a:prstGeom prst="rect">
            <a:avLst/>
          </a:prstGeom>
          <a:noFill/>
        </p:spPr>
        <p:txBody>
          <a:bodyPr wrap="square" rtlCol="0">
            <a:spAutoFit/>
          </a:bodyPr>
          <a:lstStyle/>
          <a:p>
            <a:pPr algn="ctr"/>
            <a:r>
              <a:rPr lang="en-GB" sz="4000" dirty="0" smtClean="0"/>
              <a:t>…</a:t>
            </a:r>
            <a:r>
              <a:rPr lang="en-GB" sz="4000" dirty="0" err="1" smtClean="0"/>
              <a:t>ou</a:t>
            </a:r>
            <a:r>
              <a:rPr lang="en-GB" sz="4000" dirty="0" smtClean="0"/>
              <a:t> </a:t>
            </a:r>
            <a:r>
              <a:rPr lang="en-GB" sz="4000" dirty="0" err="1" smtClean="0"/>
              <a:t>une</a:t>
            </a:r>
            <a:r>
              <a:rPr lang="en-GB" sz="4000" dirty="0" smtClean="0"/>
              <a:t> </a:t>
            </a:r>
            <a:r>
              <a:rPr lang="en-GB" sz="4000" dirty="0" err="1" smtClean="0"/>
              <a:t>vielle</a:t>
            </a:r>
            <a:r>
              <a:rPr lang="en-GB" sz="4000" dirty="0" smtClean="0"/>
              <a:t> dame?</a:t>
            </a:r>
            <a:endParaRPr lang="en-GB" sz="40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0875" y="2348247"/>
            <a:ext cx="5810250" cy="3810000"/>
          </a:xfrm>
          <a:prstGeom prst="rect">
            <a:avLst/>
          </a:prstGeom>
        </p:spPr>
      </p:pic>
    </p:spTree>
    <p:extLst>
      <p:ext uri="{BB962C8B-B14F-4D97-AF65-F5344CB8AC3E}">
        <p14:creationId xmlns:p14="http://schemas.microsoft.com/office/powerpoint/2010/main" val="457810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smtClean="0"/>
              <a:t>Les perceptions I:</a:t>
            </a:r>
            <a:br>
              <a:rPr lang="en-GB" dirty="0" smtClean="0"/>
            </a:br>
            <a:r>
              <a:rPr lang="en-GB" dirty="0" err="1" smtClean="0"/>
              <a:t>Qu’est-ce</a:t>
            </a:r>
            <a:r>
              <a:rPr lang="en-GB" dirty="0" smtClean="0"/>
              <a:t> </a:t>
            </a:r>
            <a:r>
              <a:rPr lang="en-GB" dirty="0" err="1" smtClean="0"/>
              <a:t>que</a:t>
            </a:r>
            <a:r>
              <a:rPr lang="en-GB" dirty="0" smtClean="0"/>
              <a:t> </a:t>
            </a:r>
            <a:r>
              <a:rPr lang="en-GB" dirty="0" err="1" smtClean="0"/>
              <a:t>vous</a:t>
            </a:r>
            <a:r>
              <a:rPr lang="en-GB" dirty="0" smtClean="0"/>
              <a:t> </a:t>
            </a:r>
            <a:r>
              <a:rPr lang="en-GB" dirty="0" err="1" smtClean="0"/>
              <a:t>voyez</a:t>
            </a:r>
            <a:r>
              <a:rPr lang="en-GB" dirty="0" smtClean="0"/>
              <a:t>?</a:t>
            </a:r>
            <a:endParaRPr lang="en-GB" dirty="0"/>
          </a:p>
        </p:txBody>
      </p:sp>
      <p:sp>
        <p:nvSpPr>
          <p:cNvPr id="6" name="TextBox 5"/>
          <p:cNvSpPr txBox="1"/>
          <p:nvPr/>
        </p:nvSpPr>
        <p:spPr>
          <a:xfrm>
            <a:off x="450761" y="2794715"/>
            <a:ext cx="2717441" cy="1323439"/>
          </a:xfrm>
          <a:prstGeom prst="rect">
            <a:avLst/>
          </a:prstGeom>
          <a:noFill/>
        </p:spPr>
        <p:txBody>
          <a:bodyPr wrap="square" rtlCol="0">
            <a:spAutoFit/>
          </a:bodyPr>
          <a:lstStyle/>
          <a:p>
            <a:pPr algn="ctr"/>
            <a:r>
              <a:rPr lang="en-GB" sz="4000" dirty="0" err="1" smtClean="0"/>
              <a:t>C’est</a:t>
            </a:r>
            <a:r>
              <a:rPr lang="en-GB" sz="4000" dirty="0" smtClean="0"/>
              <a:t> un </a:t>
            </a:r>
            <a:r>
              <a:rPr lang="en-GB" sz="4000" dirty="0" err="1" smtClean="0"/>
              <a:t>âne</a:t>
            </a:r>
            <a:r>
              <a:rPr lang="en-GB" sz="4000" dirty="0" smtClean="0"/>
              <a:t>…</a:t>
            </a:r>
            <a:endParaRPr lang="en-GB" sz="4000" dirty="0"/>
          </a:p>
        </p:txBody>
      </p:sp>
      <p:sp>
        <p:nvSpPr>
          <p:cNvPr id="7" name="TextBox 6"/>
          <p:cNvSpPr txBox="1"/>
          <p:nvPr/>
        </p:nvSpPr>
        <p:spPr>
          <a:xfrm>
            <a:off x="8773448" y="2794715"/>
            <a:ext cx="2717441" cy="1323439"/>
          </a:xfrm>
          <a:prstGeom prst="rect">
            <a:avLst/>
          </a:prstGeom>
          <a:noFill/>
        </p:spPr>
        <p:txBody>
          <a:bodyPr wrap="square" rtlCol="0">
            <a:spAutoFit/>
          </a:bodyPr>
          <a:lstStyle/>
          <a:p>
            <a:pPr algn="ctr"/>
            <a:r>
              <a:rPr lang="en-GB" sz="4000" dirty="0" smtClean="0"/>
              <a:t>…</a:t>
            </a:r>
            <a:r>
              <a:rPr lang="en-GB" sz="4000" dirty="0" err="1" smtClean="0"/>
              <a:t>ou</a:t>
            </a:r>
            <a:r>
              <a:rPr lang="en-GB" sz="4000" dirty="0" smtClean="0"/>
              <a:t> un </a:t>
            </a:r>
            <a:r>
              <a:rPr lang="en-GB" sz="4000" dirty="0" err="1" smtClean="0"/>
              <a:t>phoque</a:t>
            </a:r>
            <a:r>
              <a:rPr lang="en-GB" sz="4000" dirty="0" smtClean="0"/>
              <a:t>?</a:t>
            </a:r>
            <a:endParaRPr lang="en-GB" sz="4000" dirty="0"/>
          </a:p>
        </p:txBody>
      </p:sp>
      <p:pic>
        <p:nvPicPr>
          <p:cNvPr id="2050" name="Picture 2" descr="http://dovergrammar.co.uk/subjects/Psychology/seal-donkey.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2742" y="2262204"/>
            <a:ext cx="2873086" cy="3921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93954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679" y="319817"/>
            <a:ext cx="10058400" cy="1371600"/>
          </a:xfrm>
        </p:spPr>
        <p:txBody>
          <a:bodyPr>
            <a:normAutofit fontScale="90000"/>
          </a:bodyPr>
          <a:lstStyle/>
          <a:p>
            <a:pPr algn="ctr"/>
            <a:r>
              <a:rPr lang="en-GB" dirty="0" smtClean="0"/>
              <a:t>Les perceptions II:</a:t>
            </a:r>
            <a:br>
              <a:rPr lang="en-GB" dirty="0" smtClean="0"/>
            </a:br>
            <a:r>
              <a:rPr lang="en-GB" dirty="0" err="1" smtClean="0"/>
              <a:t>Qu’est-ce</a:t>
            </a:r>
            <a:r>
              <a:rPr lang="en-GB" dirty="0" smtClean="0"/>
              <a:t> </a:t>
            </a:r>
            <a:r>
              <a:rPr lang="en-GB" dirty="0" err="1" smtClean="0"/>
              <a:t>que</a:t>
            </a:r>
            <a:r>
              <a:rPr lang="en-GB" dirty="0" smtClean="0"/>
              <a:t> </a:t>
            </a:r>
            <a:r>
              <a:rPr lang="en-GB" dirty="0" err="1" smtClean="0"/>
              <a:t>c’est</a:t>
            </a:r>
            <a:r>
              <a:rPr lang="en-GB" dirty="0" smtClean="0"/>
              <a:t>?</a:t>
            </a:r>
            <a:endParaRPr lang="en-GB" dirty="0"/>
          </a:p>
        </p:txBody>
      </p:sp>
      <p:sp>
        <p:nvSpPr>
          <p:cNvPr id="6" name="TextBox 5"/>
          <p:cNvSpPr txBox="1"/>
          <p:nvPr/>
        </p:nvSpPr>
        <p:spPr>
          <a:xfrm>
            <a:off x="319948" y="3409383"/>
            <a:ext cx="2717441" cy="1200329"/>
          </a:xfrm>
          <a:prstGeom prst="rect">
            <a:avLst/>
          </a:prstGeom>
          <a:noFill/>
        </p:spPr>
        <p:txBody>
          <a:bodyPr wrap="square" rtlCol="0">
            <a:spAutoFit/>
          </a:bodyPr>
          <a:lstStyle/>
          <a:p>
            <a:pPr algn="ctr"/>
            <a:r>
              <a:rPr lang="en-GB" sz="3600" b="1" dirty="0" smtClean="0">
                <a:solidFill>
                  <a:schemeClr val="accent2">
                    <a:lumMod val="75000"/>
                  </a:schemeClr>
                </a:solidFill>
              </a:rPr>
              <a:t>La </a:t>
            </a:r>
            <a:r>
              <a:rPr lang="en-GB" sz="3600" b="1" dirty="0" err="1" smtClean="0">
                <a:solidFill>
                  <a:schemeClr val="accent2">
                    <a:lumMod val="75000"/>
                  </a:schemeClr>
                </a:solidFill>
              </a:rPr>
              <a:t>neige</a:t>
            </a:r>
            <a:r>
              <a:rPr lang="en-GB" sz="3600" b="1" dirty="0" smtClean="0">
                <a:solidFill>
                  <a:schemeClr val="accent2">
                    <a:lumMod val="75000"/>
                  </a:schemeClr>
                </a:solidFill>
              </a:rPr>
              <a:t> à </a:t>
            </a:r>
            <a:r>
              <a:rPr lang="en-GB" sz="3600" b="1" dirty="0" err="1" smtClean="0">
                <a:solidFill>
                  <a:schemeClr val="accent2">
                    <a:lumMod val="75000"/>
                  </a:schemeClr>
                </a:solidFill>
              </a:rPr>
              <a:t>l’herbe</a:t>
            </a:r>
            <a:endParaRPr lang="en-GB" sz="3600" b="1" dirty="0">
              <a:solidFill>
                <a:schemeClr val="accent2">
                  <a:lumMod val="75000"/>
                </a:schemeClr>
              </a:solidFill>
            </a:endParaRPr>
          </a:p>
        </p:txBody>
      </p:sp>
      <p:sp>
        <p:nvSpPr>
          <p:cNvPr id="7" name="TextBox 6"/>
          <p:cNvSpPr txBox="1"/>
          <p:nvPr/>
        </p:nvSpPr>
        <p:spPr>
          <a:xfrm>
            <a:off x="8339595" y="2197595"/>
            <a:ext cx="3657600" cy="646331"/>
          </a:xfrm>
          <a:prstGeom prst="rect">
            <a:avLst/>
          </a:prstGeom>
          <a:noFill/>
        </p:spPr>
        <p:txBody>
          <a:bodyPr wrap="square" rtlCol="0">
            <a:spAutoFit/>
          </a:bodyPr>
          <a:lstStyle/>
          <a:p>
            <a:pPr algn="ctr"/>
            <a:r>
              <a:rPr lang="en-GB" sz="3600" b="1" dirty="0" smtClean="0">
                <a:solidFill>
                  <a:schemeClr val="accent4">
                    <a:lumMod val="50000"/>
                  </a:schemeClr>
                </a:solidFill>
              </a:rPr>
              <a:t>Un lit de </a:t>
            </a:r>
            <a:r>
              <a:rPr lang="en-GB" sz="3600" b="1" dirty="0" err="1" smtClean="0">
                <a:solidFill>
                  <a:schemeClr val="accent4">
                    <a:lumMod val="50000"/>
                  </a:schemeClr>
                </a:solidFill>
              </a:rPr>
              <a:t>clous</a:t>
            </a:r>
            <a:endParaRPr lang="en-GB" sz="3600" b="1" dirty="0">
              <a:solidFill>
                <a:schemeClr val="accent4">
                  <a:lumMod val="50000"/>
                </a:schemeClr>
              </a:solidFill>
            </a:endParaRPr>
          </a:p>
        </p:txBody>
      </p:sp>
      <p:sp>
        <p:nvSpPr>
          <p:cNvPr id="8" name="TextBox 7"/>
          <p:cNvSpPr txBox="1"/>
          <p:nvPr/>
        </p:nvSpPr>
        <p:spPr>
          <a:xfrm>
            <a:off x="319948" y="1863616"/>
            <a:ext cx="2717441" cy="1200329"/>
          </a:xfrm>
          <a:prstGeom prst="rect">
            <a:avLst/>
          </a:prstGeom>
          <a:noFill/>
        </p:spPr>
        <p:txBody>
          <a:bodyPr wrap="square" rtlCol="0">
            <a:spAutoFit/>
          </a:bodyPr>
          <a:lstStyle/>
          <a:p>
            <a:pPr algn="ctr"/>
            <a:r>
              <a:rPr lang="en-GB" sz="3600" b="1" dirty="0" smtClean="0">
                <a:solidFill>
                  <a:schemeClr val="accent1">
                    <a:lumMod val="50000"/>
                  </a:schemeClr>
                </a:solidFill>
              </a:rPr>
              <a:t>Le </a:t>
            </a:r>
            <a:r>
              <a:rPr lang="en-GB" sz="3600" b="1" dirty="0" err="1" smtClean="0">
                <a:solidFill>
                  <a:schemeClr val="accent1">
                    <a:lumMod val="50000"/>
                  </a:schemeClr>
                </a:solidFill>
              </a:rPr>
              <a:t>coucher</a:t>
            </a:r>
            <a:r>
              <a:rPr lang="en-GB" sz="3600" b="1" dirty="0" smtClean="0">
                <a:solidFill>
                  <a:schemeClr val="accent1">
                    <a:lumMod val="50000"/>
                  </a:schemeClr>
                </a:solidFill>
              </a:rPr>
              <a:t> de </a:t>
            </a:r>
            <a:r>
              <a:rPr lang="en-GB" sz="3600" b="1" dirty="0" err="1" smtClean="0">
                <a:solidFill>
                  <a:schemeClr val="accent1">
                    <a:lumMod val="50000"/>
                  </a:schemeClr>
                </a:solidFill>
              </a:rPr>
              <a:t>soleil</a:t>
            </a:r>
            <a:endParaRPr lang="en-GB" sz="3600" b="1" dirty="0">
              <a:solidFill>
                <a:schemeClr val="accent1">
                  <a:lumMod val="50000"/>
                </a:schemeClr>
              </a:solidFill>
            </a:endParaRPr>
          </a:p>
        </p:txBody>
      </p:sp>
      <p:sp>
        <p:nvSpPr>
          <p:cNvPr id="9" name="TextBox 8"/>
          <p:cNvSpPr txBox="1"/>
          <p:nvPr/>
        </p:nvSpPr>
        <p:spPr>
          <a:xfrm>
            <a:off x="191660" y="5136108"/>
            <a:ext cx="3277693" cy="646331"/>
          </a:xfrm>
          <a:prstGeom prst="rect">
            <a:avLst/>
          </a:prstGeom>
          <a:noFill/>
        </p:spPr>
        <p:txBody>
          <a:bodyPr wrap="square" rtlCol="0">
            <a:spAutoFit/>
          </a:bodyPr>
          <a:lstStyle/>
          <a:p>
            <a:pPr algn="ctr"/>
            <a:r>
              <a:rPr lang="en-GB" sz="3600" b="1" dirty="0" err="1" smtClean="0">
                <a:solidFill>
                  <a:schemeClr val="accent2">
                    <a:lumMod val="50000"/>
                  </a:schemeClr>
                </a:solidFill>
              </a:rPr>
              <a:t>L’arc</a:t>
            </a:r>
            <a:r>
              <a:rPr lang="en-GB" sz="3600" b="1" dirty="0" smtClean="0">
                <a:solidFill>
                  <a:schemeClr val="accent2">
                    <a:lumMod val="50000"/>
                  </a:schemeClr>
                </a:solidFill>
              </a:rPr>
              <a:t>-en-</a:t>
            </a:r>
            <a:r>
              <a:rPr lang="en-GB" sz="3600" b="1" dirty="0" err="1" smtClean="0">
                <a:solidFill>
                  <a:schemeClr val="accent2">
                    <a:lumMod val="50000"/>
                  </a:schemeClr>
                </a:solidFill>
              </a:rPr>
              <a:t>ciel</a:t>
            </a:r>
            <a:endParaRPr lang="en-GB" sz="3600" b="1" dirty="0">
              <a:solidFill>
                <a:schemeClr val="accent2">
                  <a:lumMod val="50000"/>
                </a:schemeClr>
              </a:solidFill>
            </a:endParaRPr>
          </a:p>
        </p:txBody>
      </p:sp>
      <p:sp>
        <p:nvSpPr>
          <p:cNvPr id="10" name="TextBox 9"/>
          <p:cNvSpPr txBox="1"/>
          <p:nvPr/>
        </p:nvSpPr>
        <p:spPr>
          <a:xfrm>
            <a:off x="8452021" y="3754237"/>
            <a:ext cx="3432747" cy="1754326"/>
          </a:xfrm>
          <a:prstGeom prst="rect">
            <a:avLst/>
          </a:prstGeom>
          <a:noFill/>
        </p:spPr>
        <p:txBody>
          <a:bodyPr wrap="square" rtlCol="0">
            <a:spAutoFit/>
          </a:bodyPr>
          <a:lstStyle/>
          <a:p>
            <a:pPr algn="ctr"/>
            <a:r>
              <a:rPr lang="en-GB" sz="3600" b="1" dirty="0" smtClean="0">
                <a:solidFill>
                  <a:schemeClr val="accent4">
                    <a:lumMod val="75000"/>
                  </a:schemeClr>
                </a:solidFill>
              </a:rPr>
              <a:t>La </a:t>
            </a:r>
            <a:r>
              <a:rPr lang="en-GB" sz="3600" b="1" dirty="0" err="1" smtClean="0">
                <a:solidFill>
                  <a:schemeClr val="accent4">
                    <a:lumMod val="75000"/>
                  </a:schemeClr>
                </a:solidFill>
              </a:rPr>
              <a:t>danse</a:t>
            </a:r>
            <a:r>
              <a:rPr lang="en-GB" sz="3600" b="1" dirty="0" smtClean="0">
                <a:solidFill>
                  <a:schemeClr val="accent4">
                    <a:lumMod val="75000"/>
                  </a:schemeClr>
                </a:solidFill>
              </a:rPr>
              <a:t> de </a:t>
            </a:r>
            <a:r>
              <a:rPr lang="en-GB" sz="3600" b="1" dirty="0" err="1" smtClean="0">
                <a:solidFill>
                  <a:schemeClr val="accent4">
                    <a:lumMod val="75000"/>
                  </a:schemeClr>
                </a:solidFill>
              </a:rPr>
              <a:t>bonhommes</a:t>
            </a:r>
            <a:r>
              <a:rPr lang="en-GB" sz="3600" b="1" dirty="0" smtClean="0">
                <a:solidFill>
                  <a:schemeClr val="accent4">
                    <a:lumMod val="75000"/>
                  </a:schemeClr>
                </a:solidFill>
              </a:rPr>
              <a:t> batons</a:t>
            </a:r>
            <a:endParaRPr lang="en-GB" sz="3600" b="1" dirty="0">
              <a:solidFill>
                <a:schemeClr val="accent4">
                  <a:lumMod val="75000"/>
                </a:schemeClr>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1400" y="2355769"/>
            <a:ext cx="4410075" cy="3307556"/>
          </a:xfrm>
          <a:prstGeom prst="rect">
            <a:avLst/>
          </a:prstGeom>
        </p:spPr>
      </p:pic>
    </p:spTree>
    <p:extLst>
      <p:ext uri="{BB962C8B-B14F-4D97-AF65-F5344CB8AC3E}">
        <p14:creationId xmlns:p14="http://schemas.microsoft.com/office/powerpoint/2010/main" val="1831722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par>
                          <p:cTn id="21" fill="hold">
                            <p:stCondLst>
                              <p:cond delay="500"/>
                            </p:stCondLst>
                            <p:childTnLst>
                              <p:par>
                                <p:cTn id="22" presetID="10" presetClass="entr" presetSubtype="0" fill="hold" grpId="0" nodeType="afterEffect">
                                  <p:stCondLst>
                                    <p:cond delay="50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679" y="319817"/>
            <a:ext cx="10058400" cy="1371600"/>
          </a:xfrm>
        </p:spPr>
        <p:txBody>
          <a:bodyPr>
            <a:normAutofit fontScale="90000"/>
          </a:bodyPr>
          <a:lstStyle/>
          <a:p>
            <a:pPr algn="ctr"/>
            <a:r>
              <a:rPr lang="en-GB" dirty="0" smtClean="0"/>
              <a:t>Les perceptions II:</a:t>
            </a:r>
            <a:br>
              <a:rPr lang="en-GB" dirty="0" smtClean="0"/>
            </a:br>
            <a:r>
              <a:rPr lang="en-GB" dirty="0" err="1" smtClean="0"/>
              <a:t>Qu’est-ce</a:t>
            </a:r>
            <a:r>
              <a:rPr lang="en-GB" dirty="0" smtClean="0"/>
              <a:t> </a:t>
            </a:r>
            <a:r>
              <a:rPr lang="en-GB" dirty="0" err="1" smtClean="0"/>
              <a:t>que</a:t>
            </a:r>
            <a:r>
              <a:rPr lang="en-GB" dirty="0" smtClean="0"/>
              <a:t> </a:t>
            </a:r>
            <a:r>
              <a:rPr lang="en-GB" dirty="0" err="1" smtClean="0"/>
              <a:t>c’est</a:t>
            </a:r>
            <a:r>
              <a:rPr lang="en-GB" dirty="0" smtClean="0"/>
              <a:t>?</a:t>
            </a:r>
            <a:endParaRPr lang="en-GB" dirty="0"/>
          </a:p>
        </p:txBody>
      </p:sp>
      <p:sp>
        <p:nvSpPr>
          <p:cNvPr id="6" name="TextBox 5"/>
          <p:cNvSpPr txBox="1"/>
          <p:nvPr/>
        </p:nvSpPr>
        <p:spPr>
          <a:xfrm>
            <a:off x="448737" y="4877607"/>
            <a:ext cx="3105832" cy="1200329"/>
          </a:xfrm>
          <a:prstGeom prst="rect">
            <a:avLst/>
          </a:prstGeom>
          <a:noFill/>
        </p:spPr>
        <p:txBody>
          <a:bodyPr wrap="square" rtlCol="0">
            <a:spAutoFit/>
          </a:bodyPr>
          <a:lstStyle/>
          <a:p>
            <a:pPr algn="ctr"/>
            <a:r>
              <a:rPr lang="en-GB" sz="3600" b="1" dirty="0" smtClean="0">
                <a:solidFill>
                  <a:srgbClr val="FF5050"/>
                </a:solidFill>
              </a:rPr>
              <a:t>Un terrain vague</a:t>
            </a:r>
            <a:endParaRPr lang="en-GB" sz="3600" b="1" dirty="0">
              <a:solidFill>
                <a:srgbClr val="FF5050"/>
              </a:solidFill>
            </a:endParaRPr>
          </a:p>
        </p:txBody>
      </p:sp>
      <p:sp>
        <p:nvSpPr>
          <p:cNvPr id="7" name="TextBox 6"/>
          <p:cNvSpPr txBox="1"/>
          <p:nvPr/>
        </p:nvSpPr>
        <p:spPr>
          <a:xfrm>
            <a:off x="8439461" y="1882291"/>
            <a:ext cx="3590673" cy="1754326"/>
          </a:xfrm>
          <a:prstGeom prst="rect">
            <a:avLst/>
          </a:prstGeom>
          <a:noFill/>
        </p:spPr>
        <p:txBody>
          <a:bodyPr wrap="square" rtlCol="0">
            <a:spAutoFit/>
          </a:bodyPr>
          <a:lstStyle/>
          <a:p>
            <a:pPr algn="ctr"/>
            <a:r>
              <a:rPr lang="en-GB" sz="3600" b="1" dirty="0" smtClean="0">
                <a:solidFill>
                  <a:srgbClr val="A50021"/>
                </a:solidFill>
              </a:rPr>
              <a:t>Un grand monsieur sous le </a:t>
            </a:r>
            <a:r>
              <a:rPr lang="en-GB" sz="3600" b="1" dirty="0" err="1" smtClean="0">
                <a:solidFill>
                  <a:srgbClr val="A50021"/>
                </a:solidFill>
              </a:rPr>
              <a:t>soleil</a:t>
            </a:r>
            <a:r>
              <a:rPr lang="en-GB" sz="3600" b="1" dirty="0" smtClean="0">
                <a:solidFill>
                  <a:srgbClr val="A50021"/>
                </a:solidFill>
              </a:rPr>
              <a:t> </a:t>
            </a:r>
            <a:endParaRPr lang="en-GB" sz="3600" b="1" dirty="0">
              <a:solidFill>
                <a:srgbClr val="A50021"/>
              </a:solidFill>
            </a:endParaRPr>
          </a:p>
        </p:txBody>
      </p:sp>
      <p:sp>
        <p:nvSpPr>
          <p:cNvPr id="8" name="TextBox 7"/>
          <p:cNvSpPr txBox="1"/>
          <p:nvPr/>
        </p:nvSpPr>
        <p:spPr>
          <a:xfrm>
            <a:off x="319949" y="1836124"/>
            <a:ext cx="3234620" cy="1200329"/>
          </a:xfrm>
          <a:prstGeom prst="rect">
            <a:avLst/>
          </a:prstGeom>
          <a:noFill/>
        </p:spPr>
        <p:txBody>
          <a:bodyPr wrap="square" rtlCol="0">
            <a:spAutoFit/>
          </a:bodyPr>
          <a:lstStyle/>
          <a:p>
            <a:pPr algn="ctr"/>
            <a:r>
              <a:rPr lang="en-GB" sz="3600" b="1" dirty="0" smtClean="0">
                <a:solidFill>
                  <a:srgbClr val="CC6600"/>
                </a:solidFill>
              </a:rPr>
              <a:t>Un champs de </a:t>
            </a:r>
            <a:r>
              <a:rPr lang="en-GB" sz="3600" b="1" dirty="0" err="1" smtClean="0">
                <a:solidFill>
                  <a:srgbClr val="CC6600"/>
                </a:solidFill>
              </a:rPr>
              <a:t>tournesol</a:t>
            </a:r>
            <a:endParaRPr lang="en-GB" sz="3600" b="1" dirty="0">
              <a:solidFill>
                <a:srgbClr val="CC6600"/>
              </a:solidFill>
            </a:endParaRPr>
          </a:p>
        </p:txBody>
      </p:sp>
      <p:sp>
        <p:nvSpPr>
          <p:cNvPr id="9" name="TextBox 8"/>
          <p:cNvSpPr txBox="1"/>
          <p:nvPr/>
        </p:nvSpPr>
        <p:spPr>
          <a:xfrm>
            <a:off x="319949" y="3400280"/>
            <a:ext cx="3402046" cy="1200329"/>
          </a:xfrm>
          <a:prstGeom prst="rect">
            <a:avLst/>
          </a:prstGeom>
          <a:noFill/>
        </p:spPr>
        <p:txBody>
          <a:bodyPr wrap="square" rtlCol="0">
            <a:spAutoFit/>
          </a:bodyPr>
          <a:lstStyle/>
          <a:p>
            <a:pPr algn="ctr"/>
            <a:r>
              <a:rPr lang="en-GB" sz="3600" b="1" dirty="0" err="1" smtClean="0">
                <a:solidFill>
                  <a:srgbClr val="FF0000"/>
                </a:solidFill>
              </a:rPr>
              <a:t>Une</a:t>
            </a:r>
            <a:r>
              <a:rPr lang="en-GB" sz="3600" b="1" dirty="0" smtClean="0">
                <a:solidFill>
                  <a:srgbClr val="FF0000"/>
                </a:solidFill>
              </a:rPr>
              <a:t> </a:t>
            </a:r>
            <a:r>
              <a:rPr lang="en-GB" sz="3600" b="1" dirty="0" err="1" smtClean="0">
                <a:solidFill>
                  <a:srgbClr val="FF0000"/>
                </a:solidFill>
              </a:rPr>
              <a:t>corbeille</a:t>
            </a:r>
            <a:r>
              <a:rPr lang="en-GB" sz="3600" b="1" dirty="0" smtClean="0">
                <a:solidFill>
                  <a:srgbClr val="FF0000"/>
                </a:solidFill>
              </a:rPr>
              <a:t> de roses</a:t>
            </a:r>
            <a:endParaRPr lang="en-GB" sz="3600" b="1" dirty="0">
              <a:solidFill>
                <a:srgbClr val="FF0000"/>
              </a:solidFill>
            </a:endParaRPr>
          </a:p>
        </p:txBody>
      </p:sp>
      <p:sp>
        <p:nvSpPr>
          <p:cNvPr id="10" name="TextBox 9"/>
          <p:cNvSpPr txBox="1"/>
          <p:nvPr/>
        </p:nvSpPr>
        <p:spPr>
          <a:xfrm>
            <a:off x="8439461" y="4569257"/>
            <a:ext cx="3465685" cy="1754326"/>
          </a:xfrm>
          <a:prstGeom prst="rect">
            <a:avLst/>
          </a:prstGeom>
          <a:noFill/>
        </p:spPr>
        <p:txBody>
          <a:bodyPr wrap="square" rtlCol="0">
            <a:spAutoFit/>
          </a:bodyPr>
          <a:lstStyle/>
          <a:p>
            <a:pPr algn="ctr"/>
            <a:r>
              <a:rPr lang="en-GB" sz="3600" b="1" dirty="0" smtClean="0">
                <a:solidFill>
                  <a:srgbClr val="996600"/>
                </a:solidFill>
              </a:rPr>
              <a:t>Un </a:t>
            </a:r>
            <a:r>
              <a:rPr lang="en-GB" sz="3600" b="1" dirty="0" err="1" smtClean="0">
                <a:solidFill>
                  <a:srgbClr val="996600"/>
                </a:solidFill>
              </a:rPr>
              <a:t>soleil</a:t>
            </a:r>
            <a:r>
              <a:rPr lang="en-GB" sz="3600" b="1" dirty="0" smtClean="0">
                <a:solidFill>
                  <a:srgbClr val="996600"/>
                </a:solidFill>
              </a:rPr>
              <a:t> </a:t>
            </a:r>
            <a:r>
              <a:rPr lang="en-GB" sz="3600" b="1" dirty="0" err="1" smtClean="0">
                <a:solidFill>
                  <a:srgbClr val="996600"/>
                </a:solidFill>
              </a:rPr>
              <a:t>enchainé</a:t>
            </a:r>
            <a:r>
              <a:rPr lang="en-GB" sz="3600" b="1" dirty="0" smtClean="0">
                <a:solidFill>
                  <a:srgbClr val="996600"/>
                </a:solidFill>
              </a:rPr>
              <a:t> à la </a:t>
            </a:r>
            <a:r>
              <a:rPr lang="en-GB" sz="3600" b="1" dirty="0" err="1" smtClean="0">
                <a:solidFill>
                  <a:srgbClr val="996600"/>
                </a:solidFill>
              </a:rPr>
              <a:t>terre</a:t>
            </a:r>
            <a:endParaRPr lang="en-GB" sz="3600" b="1" dirty="0">
              <a:solidFill>
                <a:srgbClr val="996600"/>
              </a:solidFill>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0491" y="2211231"/>
            <a:ext cx="4618970" cy="2850771"/>
          </a:xfrm>
          <a:prstGeom prst="rect">
            <a:avLst/>
          </a:prstGeom>
        </p:spPr>
      </p:pic>
    </p:spTree>
    <p:extLst>
      <p:ext uri="{BB962C8B-B14F-4D97-AF65-F5344CB8AC3E}">
        <p14:creationId xmlns:p14="http://schemas.microsoft.com/office/powerpoint/2010/main" val="2669051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par>
                          <p:cTn id="21" fill="hold">
                            <p:stCondLst>
                              <p:cond delay="500"/>
                            </p:stCondLst>
                            <p:childTnLst>
                              <p:par>
                                <p:cTn id="22" presetID="16" presetClass="entr" presetSubtype="21"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679" y="319817"/>
            <a:ext cx="10058400" cy="1371600"/>
          </a:xfrm>
        </p:spPr>
        <p:txBody>
          <a:bodyPr>
            <a:normAutofit fontScale="90000"/>
          </a:bodyPr>
          <a:lstStyle/>
          <a:p>
            <a:pPr algn="ctr"/>
            <a:r>
              <a:rPr lang="en-GB" dirty="0" smtClean="0"/>
              <a:t>Les perceptions II:</a:t>
            </a:r>
            <a:br>
              <a:rPr lang="en-GB" dirty="0" smtClean="0"/>
            </a:br>
            <a:r>
              <a:rPr lang="en-GB" dirty="0" err="1" smtClean="0"/>
              <a:t>Qu’est-ce</a:t>
            </a:r>
            <a:r>
              <a:rPr lang="en-GB" dirty="0" smtClean="0"/>
              <a:t> </a:t>
            </a:r>
            <a:r>
              <a:rPr lang="en-GB" dirty="0" err="1" smtClean="0"/>
              <a:t>que</a:t>
            </a:r>
            <a:r>
              <a:rPr lang="en-GB" dirty="0" smtClean="0"/>
              <a:t> </a:t>
            </a:r>
            <a:r>
              <a:rPr lang="en-GB" dirty="0" err="1" smtClean="0"/>
              <a:t>c’est</a:t>
            </a:r>
            <a:r>
              <a:rPr lang="en-GB" dirty="0" smtClean="0"/>
              <a:t>?</a:t>
            </a:r>
            <a:endParaRPr lang="en-GB" dirty="0"/>
          </a:p>
        </p:txBody>
      </p:sp>
      <p:sp>
        <p:nvSpPr>
          <p:cNvPr id="6" name="TextBox 5"/>
          <p:cNvSpPr txBox="1"/>
          <p:nvPr/>
        </p:nvSpPr>
        <p:spPr>
          <a:xfrm>
            <a:off x="254538" y="4750246"/>
            <a:ext cx="2848256" cy="1754326"/>
          </a:xfrm>
          <a:prstGeom prst="rect">
            <a:avLst/>
          </a:prstGeom>
          <a:noFill/>
        </p:spPr>
        <p:txBody>
          <a:bodyPr wrap="square" rtlCol="0">
            <a:spAutoFit/>
          </a:bodyPr>
          <a:lstStyle/>
          <a:p>
            <a:pPr algn="ctr"/>
            <a:r>
              <a:rPr lang="en-GB" sz="3600" b="1" dirty="0">
                <a:solidFill>
                  <a:schemeClr val="accent6">
                    <a:lumMod val="50000"/>
                  </a:schemeClr>
                </a:solidFill>
              </a:rPr>
              <a:t>D</a:t>
            </a:r>
            <a:r>
              <a:rPr lang="en-GB" sz="3600" b="1" dirty="0" smtClean="0">
                <a:solidFill>
                  <a:schemeClr val="accent6">
                    <a:lumMod val="50000"/>
                  </a:schemeClr>
                </a:solidFill>
              </a:rPr>
              <a:t>es </a:t>
            </a:r>
            <a:r>
              <a:rPr lang="en-GB" sz="3600" b="1" dirty="0" err="1" smtClean="0">
                <a:solidFill>
                  <a:schemeClr val="accent6">
                    <a:lumMod val="50000"/>
                  </a:schemeClr>
                </a:solidFill>
              </a:rPr>
              <a:t>cerisiers</a:t>
            </a:r>
            <a:r>
              <a:rPr lang="en-GB" sz="3600" b="1" dirty="0" smtClean="0">
                <a:solidFill>
                  <a:schemeClr val="accent6">
                    <a:lumMod val="50000"/>
                  </a:schemeClr>
                </a:solidFill>
              </a:rPr>
              <a:t> en </a:t>
            </a:r>
            <a:r>
              <a:rPr lang="en-GB" sz="3600" b="1" dirty="0" err="1" smtClean="0">
                <a:solidFill>
                  <a:schemeClr val="accent6">
                    <a:lumMod val="50000"/>
                  </a:schemeClr>
                </a:solidFill>
              </a:rPr>
              <a:t>fleurs</a:t>
            </a:r>
            <a:endParaRPr lang="en-GB" sz="3600" b="1" dirty="0">
              <a:solidFill>
                <a:schemeClr val="accent6">
                  <a:lumMod val="50000"/>
                </a:schemeClr>
              </a:solidFill>
            </a:endParaRPr>
          </a:p>
        </p:txBody>
      </p:sp>
      <p:sp>
        <p:nvSpPr>
          <p:cNvPr id="7" name="TextBox 6"/>
          <p:cNvSpPr txBox="1"/>
          <p:nvPr/>
        </p:nvSpPr>
        <p:spPr>
          <a:xfrm>
            <a:off x="8807125" y="2119891"/>
            <a:ext cx="2591587" cy="1200329"/>
          </a:xfrm>
          <a:prstGeom prst="rect">
            <a:avLst/>
          </a:prstGeom>
          <a:noFill/>
        </p:spPr>
        <p:txBody>
          <a:bodyPr wrap="square" rtlCol="0">
            <a:spAutoFit/>
          </a:bodyPr>
          <a:lstStyle/>
          <a:p>
            <a:pPr algn="ctr"/>
            <a:r>
              <a:rPr lang="en-GB" sz="3600" b="1" dirty="0" smtClean="0">
                <a:solidFill>
                  <a:srgbClr val="990099"/>
                </a:solidFill>
              </a:rPr>
              <a:t>La vie en rose</a:t>
            </a:r>
            <a:endParaRPr lang="en-GB" sz="3600" b="1" dirty="0">
              <a:solidFill>
                <a:srgbClr val="990099"/>
              </a:solidFill>
            </a:endParaRPr>
          </a:p>
        </p:txBody>
      </p:sp>
      <p:sp>
        <p:nvSpPr>
          <p:cNvPr id="8" name="TextBox 7"/>
          <p:cNvSpPr txBox="1"/>
          <p:nvPr/>
        </p:nvSpPr>
        <p:spPr>
          <a:xfrm>
            <a:off x="319949" y="1817472"/>
            <a:ext cx="2717441" cy="1200329"/>
          </a:xfrm>
          <a:prstGeom prst="rect">
            <a:avLst/>
          </a:prstGeom>
          <a:noFill/>
        </p:spPr>
        <p:txBody>
          <a:bodyPr wrap="square" rtlCol="0">
            <a:spAutoFit/>
          </a:bodyPr>
          <a:lstStyle/>
          <a:p>
            <a:pPr algn="ctr"/>
            <a:r>
              <a:rPr lang="en-GB" sz="3600" b="1" dirty="0" smtClean="0">
                <a:solidFill>
                  <a:schemeClr val="accent5">
                    <a:lumMod val="75000"/>
                  </a:schemeClr>
                </a:solidFill>
              </a:rPr>
              <a:t>Un </a:t>
            </a:r>
            <a:r>
              <a:rPr lang="en-GB" sz="3600" b="1" dirty="0" err="1" smtClean="0">
                <a:solidFill>
                  <a:schemeClr val="accent5">
                    <a:lumMod val="75000"/>
                  </a:schemeClr>
                </a:solidFill>
              </a:rPr>
              <a:t>espace</a:t>
            </a:r>
            <a:r>
              <a:rPr lang="en-GB" sz="3600" b="1" dirty="0" smtClean="0">
                <a:solidFill>
                  <a:schemeClr val="accent5">
                    <a:lumMod val="75000"/>
                  </a:schemeClr>
                </a:solidFill>
              </a:rPr>
              <a:t> </a:t>
            </a:r>
            <a:r>
              <a:rPr lang="en-GB" sz="3600" b="1" dirty="0" err="1" smtClean="0">
                <a:solidFill>
                  <a:schemeClr val="accent5">
                    <a:lumMod val="75000"/>
                  </a:schemeClr>
                </a:solidFill>
              </a:rPr>
              <a:t>vert</a:t>
            </a:r>
            <a:endParaRPr lang="en-GB" sz="3600" b="1" dirty="0">
              <a:solidFill>
                <a:schemeClr val="accent5">
                  <a:lumMod val="75000"/>
                </a:schemeClr>
              </a:solidFill>
            </a:endParaRPr>
          </a:p>
        </p:txBody>
      </p:sp>
      <p:sp>
        <p:nvSpPr>
          <p:cNvPr id="9" name="TextBox 8"/>
          <p:cNvSpPr txBox="1"/>
          <p:nvPr/>
        </p:nvSpPr>
        <p:spPr>
          <a:xfrm>
            <a:off x="319946" y="3285711"/>
            <a:ext cx="2717441" cy="1200329"/>
          </a:xfrm>
          <a:prstGeom prst="rect">
            <a:avLst/>
          </a:prstGeom>
          <a:noFill/>
        </p:spPr>
        <p:txBody>
          <a:bodyPr wrap="square" rtlCol="0">
            <a:spAutoFit/>
          </a:bodyPr>
          <a:lstStyle/>
          <a:p>
            <a:pPr algn="ctr"/>
            <a:r>
              <a:rPr lang="en-GB" sz="3600" b="1" dirty="0" err="1" smtClean="0">
                <a:solidFill>
                  <a:schemeClr val="accent6">
                    <a:lumMod val="75000"/>
                  </a:schemeClr>
                </a:solidFill>
              </a:rPr>
              <a:t>Une</a:t>
            </a:r>
            <a:r>
              <a:rPr lang="en-GB" sz="3600" b="1" dirty="0" smtClean="0">
                <a:solidFill>
                  <a:schemeClr val="accent6">
                    <a:lumMod val="75000"/>
                  </a:schemeClr>
                </a:solidFill>
              </a:rPr>
              <a:t> rue </a:t>
            </a:r>
            <a:r>
              <a:rPr lang="en-GB" sz="3600" b="1" dirty="0" err="1" smtClean="0">
                <a:solidFill>
                  <a:schemeClr val="accent6">
                    <a:lumMod val="75000"/>
                  </a:schemeClr>
                </a:solidFill>
              </a:rPr>
              <a:t>piétonne</a:t>
            </a:r>
            <a:endParaRPr lang="en-GB" sz="3600" b="1" dirty="0">
              <a:solidFill>
                <a:schemeClr val="accent6">
                  <a:lumMod val="75000"/>
                </a:schemeClr>
              </a:solidFill>
            </a:endParaRPr>
          </a:p>
        </p:txBody>
      </p:sp>
      <p:sp>
        <p:nvSpPr>
          <p:cNvPr id="10" name="TextBox 9"/>
          <p:cNvSpPr txBox="1"/>
          <p:nvPr/>
        </p:nvSpPr>
        <p:spPr>
          <a:xfrm>
            <a:off x="8600869" y="4179807"/>
            <a:ext cx="3361282" cy="1200329"/>
          </a:xfrm>
          <a:prstGeom prst="rect">
            <a:avLst/>
          </a:prstGeom>
          <a:noFill/>
        </p:spPr>
        <p:txBody>
          <a:bodyPr wrap="square" rtlCol="0">
            <a:spAutoFit/>
          </a:bodyPr>
          <a:lstStyle/>
          <a:p>
            <a:pPr algn="ctr"/>
            <a:r>
              <a:rPr lang="en-GB" sz="3600" b="1" dirty="0" smtClean="0">
                <a:solidFill>
                  <a:srgbClr val="FF33CC"/>
                </a:solidFill>
              </a:rPr>
              <a:t>Un </a:t>
            </a:r>
            <a:r>
              <a:rPr lang="en-GB" sz="3600" b="1" dirty="0" err="1" smtClean="0">
                <a:solidFill>
                  <a:srgbClr val="FF33CC"/>
                </a:solidFill>
              </a:rPr>
              <a:t>ciel</a:t>
            </a:r>
            <a:r>
              <a:rPr lang="en-GB" sz="3600" b="1" dirty="0" smtClean="0">
                <a:solidFill>
                  <a:srgbClr val="FF33CC"/>
                </a:solidFill>
              </a:rPr>
              <a:t> </a:t>
            </a:r>
            <a:r>
              <a:rPr lang="en-GB" sz="3600" b="1" dirty="0" err="1" smtClean="0">
                <a:solidFill>
                  <a:srgbClr val="FF33CC"/>
                </a:solidFill>
              </a:rPr>
              <a:t>barbe</a:t>
            </a:r>
            <a:r>
              <a:rPr lang="en-GB" sz="3600" b="1" dirty="0" smtClean="0">
                <a:solidFill>
                  <a:srgbClr val="FF33CC"/>
                </a:solidFill>
              </a:rPr>
              <a:t> à papa</a:t>
            </a:r>
            <a:endParaRPr lang="en-GB" sz="3600" b="1" dirty="0">
              <a:solidFill>
                <a:srgbClr val="FF33CC"/>
              </a:solidFill>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7685" y="2374860"/>
            <a:ext cx="4849295" cy="3636971"/>
          </a:xfrm>
          <a:prstGeom prst="rect">
            <a:avLst/>
          </a:prstGeom>
        </p:spPr>
      </p:pic>
    </p:spTree>
    <p:extLst>
      <p:ext uri="{BB962C8B-B14F-4D97-AF65-F5344CB8AC3E}">
        <p14:creationId xmlns:p14="http://schemas.microsoft.com/office/powerpoint/2010/main" val="858486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randombar(horizontal)">
                                      <p:cBhvr>
                                        <p:cTn id="11" dur="500"/>
                                        <p:tgtEl>
                                          <p:spTgt spid="9"/>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childTnLst>
                          </p:cTn>
                        </p:par>
                        <p:par>
                          <p:cTn id="21" fill="hold">
                            <p:stCondLst>
                              <p:cond delay="500"/>
                            </p:stCondLst>
                            <p:childTnLst>
                              <p:par>
                                <p:cTn id="22" presetID="14" presetClass="entr" presetSubtype="1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randombar(horizontal)">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830" y="347408"/>
            <a:ext cx="5095511" cy="1371600"/>
          </a:xfrm>
        </p:spPr>
        <p:txBody>
          <a:bodyPr>
            <a:normAutofit/>
          </a:bodyPr>
          <a:lstStyle/>
          <a:p>
            <a:pPr algn="ctr"/>
            <a:r>
              <a:rPr lang="en-GB" dirty="0" err="1" smtClean="0"/>
              <a:t>Mes</a:t>
            </a:r>
            <a:r>
              <a:rPr lang="en-GB" dirty="0" smtClean="0"/>
              <a:t> </a:t>
            </a:r>
            <a:r>
              <a:rPr lang="en-GB" dirty="0" err="1" smtClean="0"/>
              <a:t>sens</a:t>
            </a:r>
            <a:r>
              <a:rPr lang="en-GB" dirty="0" smtClean="0"/>
              <a:t>…</a:t>
            </a:r>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995" y="1804577"/>
            <a:ext cx="6166112" cy="3805648"/>
          </a:xfrm>
          <a:prstGeom prst="rect">
            <a:avLst/>
          </a:prstGeom>
        </p:spPr>
      </p:pic>
      <p:sp>
        <p:nvSpPr>
          <p:cNvPr id="6" name="TextBox 5"/>
          <p:cNvSpPr txBox="1"/>
          <p:nvPr/>
        </p:nvSpPr>
        <p:spPr>
          <a:xfrm>
            <a:off x="7295025" y="2046021"/>
            <a:ext cx="4236755" cy="4141968"/>
          </a:xfrm>
          <a:prstGeom prst="rect">
            <a:avLst/>
          </a:prstGeom>
          <a:noFill/>
        </p:spPr>
        <p:txBody>
          <a:bodyPr wrap="square" rtlCol="0">
            <a:spAutoFit/>
          </a:bodyPr>
          <a:lstStyle/>
          <a:p>
            <a:pPr>
              <a:lnSpc>
                <a:spcPct val="150000"/>
              </a:lnSpc>
            </a:pPr>
            <a:r>
              <a:rPr lang="en-GB" sz="3600" dirty="0" smtClean="0"/>
              <a:t>Je </a:t>
            </a:r>
            <a:r>
              <a:rPr lang="en-GB" sz="3600" dirty="0" err="1" smtClean="0"/>
              <a:t>vois</a:t>
            </a:r>
            <a:r>
              <a:rPr lang="en-GB" sz="3600" dirty="0" smtClean="0"/>
              <a:t>…</a:t>
            </a:r>
          </a:p>
          <a:p>
            <a:pPr>
              <a:lnSpc>
                <a:spcPct val="150000"/>
              </a:lnSpc>
            </a:pPr>
            <a:r>
              <a:rPr lang="en-GB" sz="3600" dirty="0" err="1" smtClean="0"/>
              <a:t>J’entends</a:t>
            </a:r>
            <a:r>
              <a:rPr lang="en-GB" sz="3600" dirty="0" smtClean="0"/>
              <a:t>…</a:t>
            </a:r>
          </a:p>
          <a:p>
            <a:pPr>
              <a:lnSpc>
                <a:spcPct val="150000"/>
              </a:lnSpc>
            </a:pPr>
            <a:r>
              <a:rPr lang="en-GB" sz="3600" dirty="0" smtClean="0"/>
              <a:t>Je </a:t>
            </a:r>
            <a:r>
              <a:rPr lang="en-GB" sz="3600" dirty="0" err="1" smtClean="0"/>
              <a:t>sens</a:t>
            </a:r>
            <a:r>
              <a:rPr lang="en-GB" sz="3600" dirty="0" smtClean="0"/>
              <a:t>…</a:t>
            </a:r>
          </a:p>
          <a:p>
            <a:pPr>
              <a:lnSpc>
                <a:spcPct val="150000"/>
              </a:lnSpc>
            </a:pPr>
            <a:r>
              <a:rPr lang="en-GB" sz="3600" dirty="0" smtClean="0"/>
              <a:t>Je </a:t>
            </a:r>
            <a:r>
              <a:rPr lang="en-GB" sz="3600" dirty="0" err="1" smtClean="0"/>
              <a:t>go</a:t>
            </a:r>
            <a:r>
              <a:rPr lang="en-GB" sz="3600" dirty="0" err="1"/>
              <a:t>û</a:t>
            </a:r>
            <a:r>
              <a:rPr lang="en-GB" sz="3600" dirty="0" err="1" smtClean="0"/>
              <a:t>te</a:t>
            </a:r>
            <a:r>
              <a:rPr lang="en-GB" sz="3600" dirty="0" smtClean="0"/>
              <a:t>…</a:t>
            </a:r>
          </a:p>
          <a:p>
            <a:pPr>
              <a:lnSpc>
                <a:spcPct val="150000"/>
              </a:lnSpc>
            </a:pPr>
            <a:r>
              <a:rPr lang="en-GB" sz="3600" dirty="0" smtClean="0"/>
              <a:t>Je </a:t>
            </a:r>
            <a:r>
              <a:rPr lang="en-GB" sz="3600" dirty="0" err="1" smtClean="0"/>
              <a:t>touche</a:t>
            </a:r>
            <a:r>
              <a:rPr lang="en-GB" sz="3600" dirty="0" smtClean="0"/>
              <a:t>…</a:t>
            </a:r>
          </a:p>
        </p:txBody>
      </p:sp>
    </p:spTree>
    <p:extLst>
      <p:ext uri="{BB962C8B-B14F-4D97-AF65-F5344CB8AC3E}">
        <p14:creationId xmlns:p14="http://schemas.microsoft.com/office/powerpoint/2010/main" val="592117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679" y="319817"/>
            <a:ext cx="10058400" cy="1371600"/>
          </a:xfrm>
        </p:spPr>
        <p:txBody>
          <a:bodyPr>
            <a:normAutofit/>
          </a:bodyPr>
          <a:lstStyle/>
          <a:p>
            <a:pPr algn="ctr"/>
            <a:r>
              <a:rPr lang="en-GB" dirty="0" err="1" smtClean="0"/>
              <a:t>Mes</a:t>
            </a:r>
            <a:r>
              <a:rPr lang="en-GB" dirty="0" smtClean="0"/>
              <a:t> sentiments et </a:t>
            </a:r>
            <a:r>
              <a:rPr lang="en-GB" dirty="0" err="1" smtClean="0"/>
              <a:t>mes</a:t>
            </a:r>
            <a:r>
              <a:rPr lang="en-GB" dirty="0" smtClean="0"/>
              <a:t> </a:t>
            </a:r>
            <a:r>
              <a:rPr lang="en-GB" dirty="0" err="1" smtClean="0"/>
              <a:t>pensées</a:t>
            </a:r>
            <a:endParaRPr lang="en-GB" dirty="0"/>
          </a:p>
        </p:txBody>
      </p:sp>
      <p:sp>
        <p:nvSpPr>
          <p:cNvPr id="7" name="TextBox 6"/>
          <p:cNvSpPr txBox="1"/>
          <p:nvPr/>
        </p:nvSpPr>
        <p:spPr>
          <a:xfrm>
            <a:off x="8564450" y="2204260"/>
            <a:ext cx="3090931" cy="646331"/>
          </a:xfrm>
          <a:prstGeom prst="rect">
            <a:avLst/>
          </a:prstGeom>
          <a:noFill/>
        </p:spPr>
        <p:txBody>
          <a:bodyPr wrap="square" rtlCol="0">
            <a:spAutoFit/>
          </a:bodyPr>
          <a:lstStyle/>
          <a:p>
            <a:pPr algn="ctr"/>
            <a:r>
              <a:rPr lang="en-GB" sz="3600" dirty="0" smtClean="0"/>
              <a:t>Je </a:t>
            </a:r>
            <a:r>
              <a:rPr lang="en-GB" sz="3600" dirty="0" err="1" smtClean="0"/>
              <a:t>pense</a:t>
            </a:r>
            <a:r>
              <a:rPr lang="en-GB" sz="3600" dirty="0" smtClean="0"/>
              <a:t> à…</a:t>
            </a:r>
            <a:endParaRPr lang="en-GB" sz="3600" dirty="0"/>
          </a:p>
        </p:txBody>
      </p:sp>
      <p:sp>
        <p:nvSpPr>
          <p:cNvPr id="8" name="TextBox 7"/>
          <p:cNvSpPr txBox="1"/>
          <p:nvPr/>
        </p:nvSpPr>
        <p:spPr>
          <a:xfrm>
            <a:off x="190147" y="2527425"/>
            <a:ext cx="3234620" cy="646331"/>
          </a:xfrm>
          <a:prstGeom prst="rect">
            <a:avLst/>
          </a:prstGeom>
          <a:noFill/>
        </p:spPr>
        <p:txBody>
          <a:bodyPr wrap="square" rtlCol="0">
            <a:spAutoFit/>
          </a:bodyPr>
          <a:lstStyle/>
          <a:p>
            <a:pPr algn="ctr"/>
            <a:r>
              <a:rPr lang="en-GB" sz="3600" dirty="0" smtClean="0"/>
              <a:t>Je me </a:t>
            </a:r>
            <a:r>
              <a:rPr lang="en-GB" sz="3600" dirty="0" err="1" smtClean="0"/>
              <a:t>sens</a:t>
            </a:r>
            <a:r>
              <a:rPr lang="en-GB" sz="3600" dirty="0" smtClean="0"/>
              <a:t>…</a:t>
            </a:r>
            <a:endParaRPr lang="en-GB" sz="3600" dirty="0"/>
          </a:p>
        </p:txBody>
      </p:sp>
      <p:sp>
        <p:nvSpPr>
          <p:cNvPr id="9" name="TextBox 8"/>
          <p:cNvSpPr txBox="1"/>
          <p:nvPr/>
        </p:nvSpPr>
        <p:spPr>
          <a:xfrm>
            <a:off x="0" y="3991994"/>
            <a:ext cx="2983043" cy="1200329"/>
          </a:xfrm>
          <a:prstGeom prst="rect">
            <a:avLst/>
          </a:prstGeom>
          <a:noFill/>
        </p:spPr>
        <p:txBody>
          <a:bodyPr wrap="square" rtlCol="0">
            <a:spAutoFit/>
          </a:bodyPr>
          <a:lstStyle/>
          <a:p>
            <a:pPr algn="ctr"/>
            <a:r>
              <a:rPr lang="en-GB" sz="3600" dirty="0" smtClean="0"/>
              <a:t>Je </a:t>
            </a:r>
            <a:r>
              <a:rPr lang="en-GB" sz="3600" dirty="0" err="1" smtClean="0"/>
              <a:t>connais</a:t>
            </a:r>
            <a:r>
              <a:rPr lang="en-GB" sz="3600" dirty="0" smtClean="0"/>
              <a:t>…</a:t>
            </a:r>
            <a:endParaRPr lang="en-GB" sz="3600" dirty="0"/>
          </a:p>
        </p:txBody>
      </p:sp>
      <p:sp>
        <p:nvSpPr>
          <p:cNvPr id="10" name="TextBox 9"/>
          <p:cNvSpPr txBox="1"/>
          <p:nvPr/>
        </p:nvSpPr>
        <p:spPr>
          <a:xfrm>
            <a:off x="8714350" y="4123388"/>
            <a:ext cx="3090931" cy="646331"/>
          </a:xfrm>
          <a:prstGeom prst="rect">
            <a:avLst/>
          </a:prstGeom>
          <a:noFill/>
        </p:spPr>
        <p:txBody>
          <a:bodyPr wrap="square" rtlCol="0">
            <a:spAutoFit/>
          </a:bodyPr>
          <a:lstStyle/>
          <a:p>
            <a:pPr algn="ctr"/>
            <a:r>
              <a:rPr lang="en-GB" sz="3600" dirty="0" err="1" smtClean="0"/>
              <a:t>J’imagine</a:t>
            </a:r>
            <a:r>
              <a:rPr lang="en-GB" sz="3600" dirty="0" smtClean="0"/>
              <a:t>…</a:t>
            </a:r>
            <a:endParaRPr lang="en-GB" sz="3600"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8013" y="2242726"/>
            <a:ext cx="5286437" cy="3262723"/>
          </a:xfrm>
          <a:prstGeom prst="rect">
            <a:avLst/>
          </a:prstGeom>
        </p:spPr>
      </p:pic>
    </p:spTree>
    <p:extLst>
      <p:ext uri="{BB962C8B-B14F-4D97-AF65-F5344CB8AC3E}">
        <p14:creationId xmlns:p14="http://schemas.microsoft.com/office/powerpoint/2010/main" val="156264471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TC103457510[[fn=Savon]]</Template>
  <TotalTime>266</TotalTime>
  <Words>630</Words>
  <Application>Microsoft Office PowerPoint</Application>
  <PresentationFormat>Custom</PresentationFormat>
  <Paragraphs>95</Paragraphs>
  <Slides>16</Slides>
  <Notes>5</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Savon</vt:lpstr>
      <vt:lpstr>Les métaphores</vt:lpstr>
      <vt:lpstr>Les perceptions I: Qu’est-ce que vous voyez?</vt:lpstr>
      <vt:lpstr>Les perceptions I: Qu’est-ce que vous voyez?</vt:lpstr>
      <vt:lpstr>Les perceptions I: Qu’est-ce que vous voyez?</vt:lpstr>
      <vt:lpstr>Les perceptions II: Qu’est-ce que c’est?</vt:lpstr>
      <vt:lpstr>Les perceptions II: Qu’est-ce que c’est?</vt:lpstr>
      <vt:lpstr>Les perceptions II: Qu’est-ce que c’est?</vt:lpstr>
      <vt:lpstr>Mes sens…</vt:lpstr>
      <vt:lpstr>Mes sentiments et mes pensées</vt:lpstr>
      <vt:lpstr>Mes espoirs et mes craintes</vt:lpstr>
      <vt:lpstr>Mes désirs</vt:lpstr>
      <vt:lpstr>Qui suis-je?</vt:lpstr>
      <vt:lpstr>PowerPoint Presentation</vt:lpstr>
      <vt:lpstr>Who am I?</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Qui suis-je?</dc:title>
  <dc:creator>Vicki Henry</dc:creator>
  <cp:lastModifiedBy>Hass</cp:lastModifiedBy>
  <cp:revision>27</cp:revision>
  <dcterms:created xsi:type="dcterms:W3CDTF">2014-06-20T14:56:53Z</dcterms:created>
  <dcterms:modified xsi:type="dcterms:W3CDTF">2014-08-25T13:43:31Z</dcterms:modified>
</cp:coreProperties>
</file>